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67"/>
  </p:notesMasterIdLst>
  <p:sldIdLst>
    <p:sldId id="295" r:id="rId2"/>
    <p:sldId id="404" r:id="rId3"/>
    <p:sldId id="473" r:id="rId4"/>
    <p:sldId id="492" r:id="rId5"/>
    <p:sldId id="410" r:id="rId6"/>
    <p:sldId id="297" r:id="rId7"/>
    <p:sldId id="299" r:id="rId8"/>
    <p:sldId id="300" r:id="rId9"/>
    <p:sldId id="301" r:id="rId10"/>
    <p:sldId id="303" r:id="rId11"/>
    <p:sldId id="302" r:id="rId12"/>
    <p:sldId id="406" r:id="rId13"/>
    <p:sldId id="408" r:id="rId14"/>
    <p:sldId id="407" r:id="rId15"/>
    <p:sldId id="409" r:id="rId16"/>
    <p:sldId id="311" r:id="rId17"/>
    <p:sldId id="305" r:id="rId18"/>
    <p:sldId id="306" r:id="rId19"/>
    <p:sldId id="307" r:id="rId20"/>
    <p:sldId id="308" r:id="rId21"/>
    <p:sldId id="309" r:id="rId22"/>
    <p:sldId id="312" r:id="rId23"/>
    <p:sldId id="313" r:id="rId24"/>
    <p:sldId id="314" r:id="rId25"/>
    <p:sldId id="315" r:id="rId26"/>
    <p:sldId id="317" r:id="rId27"/>
    <p:sldId id="316" r:id="rId28"/>
    <p:sldId id="318" r:id="rId29"/>
    <p:sldId id="319" r:id="rId30"/>
    <p:sldId id="483" r:id="rId31"/>
    <p:sldId id="320" r:id="rId32"/>
    <p:sldId id="322" r:id="rId33"/>
    <p:sldId id="323" r:id="rId34"/>
    <p:sldId id="324" r:id="rId35"/>
    <p:sldId id="325" r:id="rId36"/>
    <p:sldId id="326" r:id="rId37"/>
    <p:sldId id="327" r:id="rId38"/>
    <p:sldId id="329" r:id="rId39"/>
    <p:sldId id="330" r:id="rId40"/>
    <p:sldId id="411" r:id="rId41"/>
    <p:sldId id="412" r:id="rId42"/>
    <p:sldId id="413" r:id="rId43"/>
    <p:sldId id="429" r:id="rId44"/>
    <p:sldId id="272" r:id="rId45"/>
    <p:sldId id="268" r:id="rId46"/>
    <p:sldId id="484" r:id="rId47"/>
    <p:sldId id="485" r:id="rId48"/>
    <p:sldId id="486" r:id="rId49"/>
    <p:sldId id="487" r:id="rId50"/>
    <p:sldId id="271" r:id="rId51"/>
    <p:sldId id="397" r:id="rId52"/>
    <p:sldId id="415" r:id="rId53"/>
    <p:sldId id="416" r:id="rId54"/>
    <p:sldId id="488" r:id="rId55"/>
    <p:sldId id="417" r:id="rId56"/>
    <p:sldId id="418" r:id="rId57"/>
    <p:sldId id="419" r:id="rId58"/>
    <p:sldId id="420" r:id="rId59"/>
    <p:sldId id="421" r:id="rId60"/>
    <p:sldId id="422" r:id="rId61"/>
    <p:sldId id="489" r:id="rId62"/>
    <p:sldId id="490" r:id="rId63"/>
    <p:sldId id="423" r:id="rId64"/>
    <p:sldId id="424" r:id="rId65"/>
    <p:sldId id="425" r:id="rId66"/>
    <p:sldId id="426" r:id="rId67"/>
    <p:sldId id="427" r:id="rId68"/>
    <p:sldId id="430" r:id="rId69"/>
    <p:sldId id="431" r:id="rId70"/>
    <p:sldId id="432" r:id="rId71"/>
    <p:sldId id="433" r:id="rId72"/>
    <p:sldId id="434" r:id="rId73"/>
    <p:sldId id="435" r:id="rId74"/>
    <p:sldId id="436" r:id="rId75"/>
    <p:sldId id="437" r:id="rId76"/>
    <p:sldId id="438" r:id="rId77"/>
    <p:sldId id="439" r:id="rId78"/>
    <p:sldId id="440" r:id="rId79"/>
    <p:sldId id="441" r:id="rId80"/>
    <p:sldId id="442" r:id="rId81"/>
    <p:sldId id="443" r:id="rId82"/>
    <p:sldId id="444" r:id="rId83"/>
    <p:sldId id="445" r:id="rId84"/>
    <p:sldId id="446" r:id="rId85"/>
    <p:sldId id="447" r:id="rId86"/>
    <p:sldId id="448" r:id="rId87"/>
    <p:sldId id="449" r:id="rId88"/>
    <p:sldId id="450" r:id="rId89"/>
    <p:sldId id="451" r:id="rId90"/>
    <p:sldId id="452" r:id="rId91"/>
    <p:sldId id="453" r:id="rId92"/>
    <p:sldId id="454" r:id="rId93"/>
    <p:sldId id="455" r:id="rId94"/>
    <p:sldId id="456" r:id="rId95"/>
    <p:sldId id="457" r:id="rId96"/>
    <p:sldId id="458" r:id="rId97"/>
    <p:sldId id="459" r:id="rId98"/>
    <p:sldId id="460" r:id="rId99"/>
    <p:sldId id="461" r:id="rId100"/>
    <p:sldId id="462" r:id="rId101"/>
    <p:sldId id="463" r:id="rId102"/>
    <p:sldId id="464" r:id="rId103"/>
    <p:sldId id="465" r:id="rId104"/>
    <p:sldId id="466" r:id="rId105"/>
    <p:sldId id="467" r:id="rId106"/>
    <p:sldId id="468" r:id="rId107"/>
    <p:sldId id="469" r:id="rId108"/>
    <p:sldId id="470" r:id="rId109"/>
    <p:sldId id="471" r:id="rId110"/>
    <p:sldId id="355" r:id="rId111"/>
    <p:sldId id="294" r:id="rId112"/>
    <p:sldId id="287" r:id="rId113"/>
    <p:sldId id="356" r:id="rId114"/>
    <p:sldId id="357" r:id="rId115"/>
    <p:sldId id="358" r:id="rId116"/>
    <p:sldId id="359" r:id="rId117"/>
    <p:sldId id="360" r:id="rId118"/>
    <p:sldId id="361" r:id="rId119"/>
    <p:sldId id="401" r:id="rId120"/>
    <p:sldId id="399" r:id="rId121"/>
    <p:sldId id="400" r:id="rId122"/>
    <p:sldId id="376" r:id="rId123"/>
    <p:sldId id="377" r:id="rId124"/>
    <p:sldId id="384" r:id="rId125"/>
    <p:sldId id="472" r:id="rId126"/>
    <p:sldId id="385" r:id="rId127"/>
    <p:sldId id="482" r:id="rId128"/>
    <p:sldId id="386" r:id="rId129"/>
    <p:sldId id="395" r:id="rId130"/>
    <p:sldId id="387" r:id="rId131"/>
    <p:sldId id="362" r:id="rId132"/>
    <p:sldId id="491" r:id="rId133"/>
    <p:sldId id="388" r:id="rId134"/>
    <p:sldId id="562" r:id="rId135"/>
    <p:sldId id="563" r:id="rId136"/>
    <p:sldId id="389" r:id="rId137"/>
    <p:sldId id="390" r:id="rId138"/>
    <p:sldId id="567" r:id="rId139"/>
    <p:sldId id="579" r:id="rId140"/>
    <p:sldId id="568" r:id="rId141"/>
    <p:sldId id="569" r:id="rId142"/>
    <p:sldId id="571" r:id="rId143"/>
    <p:sldId id="572" r:id="rId144"/>
    <p:sldId id="573" r:id="rId145"/>
    <p:sldId id="574" r:id="rId146"/>
    <p:sldId id="570" r:id="rId147"/>
    <p:sldId id="576" r:id="rId148"/>
    <p:sldId id="577" r:id="rId149"/>
    <p:sldId id="578" r:id="rId150"/>
    <p:sldId id="575" r:id="rId151"/>
    <p:sldId id="580" r:id="rId152"/>
    <p:sldId id="496" r:id="rId153"/>
    <p:sldId id="561" r:id="rId154"/>
    <p:sldId id="565" r:id="rId155"/>
    <p:sldId id="566" r:id="rId156"/>
    <p:sldId id="581" r:id="rId157"/>
    <p:sldId id="582" r:id="rId158"/>
    <p:sldId id="583" r:id="rId159"/>
    <p:sldId id="474" r:id="rId160"/>
    <p:sldId id="475" r:id="rId161"/>
    <p:sldId id="476" r:id="rId162"/>
    <p:sldId id="477" r:id="rId163"/>
    <p:sldId id="478" r:id="rId164"/>
    <p:sldId id="283" r:id="rId165"/>
    <p:sldId id="258" r:id="rId1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FCF4C47D-BD88-7E4E-9B25-1A6DF305FC12}">
          <p14:sldIdLst>
            <p14:sldId id="295"/>
            <p14:sldId id="404"/>
            <p14:sldId id="473"/>
            <p14:sldId id="492"/>
          </p14:sldIdLst>
        </p14:section>
        <p14:section name="A problem" id="{63D3E5F9-C769-6644-A4AD-D6AB2E89AE64}">
          <p14:sldIdLst>
            <p14:sldId id="410"/>
            <p14:sldId id="297"/>
            <p14:sldId id="299"/>
            <p14:sldId id="300"/>
            <p14:sldId id="301"/>
            <p14:sldId id="303"/>
          </p14:sldIdLst>
        </p14:section>
        <p14:section name="Threads" id="{2D7A8749-7F29-AD45-A86E-EF418ABA99B3}">
          <p14:sldIdLst>
            <p14:sldId id="302"/>
            <p14:sldId id="406"/>
            <p14:sldId id="408"/>
            <p14:sldId id="407"/>
            <p14:sldId id="409"/>
          </p14:sldIdLst>
        </p14:section>
        <p14:section name="Callbacks" id="{157D024C-BCA4-5A4A-9AF2-0B678F3AB15D}">
          <p14:sldIdLst>
            <p14:sldId id="311"/>
            <p14:sldId id="305"/>
            <p14:sldId id="306"/>
            <p14:sldId id="307"/>
            <p14:sldId id="308"/>
            <p14:sldId id="309"/>
            <p14:sldId id="312"/>
          </p14:sldIdLst>
        </p14:section>
        <p14:section name="Futures" id="{AFCB4306-1636-C747-9045-14DC3423C7BC}">
          <p14:sldIdLst>
            <p14:sldId id="313"/>
            <p14:sldId id="314"/>
            <p14:sldId id="315"/>
            <p14:sldId id="317"/>
            <p14:sldId id="316"/>
            <p14:sldId id="318"/>
            <p14:sldId id="319"/>
            <p14:sldId id="483"/>
          </p14:sldIdLst>
        </p14:section>
        <p14:section name="Coroutines" id="{9DA59AC3-E595-9747-8B43-C718DA7AD47A}">
          <p14:sldIdLst>
            <p14:sldId id="320"/>
            <p14:sldId id="322"/>
            <p14:sldId id="323"/>
            <p14:sldId id="324"/>
            <p14:sldId id="325"/>
            <p14:sldId id="326"/>
            <p14:sldId id="327"/>
            <p14:sldId id="329"/>
            <p14:sldId id="330"/>
          </p14:sldIdLst>
        </p14:section>
        <p14:section name="Bonus features" id="{4D72B268-A95C-2F45-8E54-4EFF77B04EE7}">
          <p14:sldIdLst>
            <p14:sldId id="411"/>
            <p14:sldId id="412"/>
            <p14:sldId id="413"/>
            <p14:sldId id="429"/>
          </p14:sldIdLst>
        </p14:section>
        <p14:section name="How does it work" id="{4464DE77-491C-414E-BED8-A7577481EAC6}">
          <p14:sldIdLst>
            <p14:sldId id="272"/>
            <p14:sldId id="268"/>
            <p14:sldId id="484"/>
            <p14:sldId id="485"/>
            <p14:sldId id="486"/>
            <p14:sldId id="487"/>
            <p14:sldId id="271"/>
            <p14:sldId id="397"/>
          </p14:sldIdLst>
        </p14:section>
        <p14:section name="Integration" id="{6E86C9C5-772E-D344-A64D-7B30BA8BA205}">
          <p14:sldIdLst>
            <p14:sldId id="415"/>
            <p14:sldId id="416"/>
            <p14:sldId id="488"/>
            <p14:sldId id="417"/>
            <p14:sldId id="418"/>
            <p14:sldId id="419"/>
            <p14:sldId id="420"/>
            <p14:sldId id="421"/>
            <p14:sldId id="422"/>
            <p14:sldId id="489"/>
            <p14:sldId id="490"/>
            <p14:sldId id="423"/>
            <p14:sldId id="424"/>
            <p14:sldId id="425"/>
            <p14:sldId id="426"/>
            <p14:sldId id="427"/>
          </p14:sldIdLst>
        </p14:section>
        <p14:section name="Coroutine builders" id="{8EF3B271-D031-1943-B8FE-5769900D5793}">
          <p14:sldIdLst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</p14:sldIdLst>
        </p14:section>
        <p14:section name="Magic of launch" id="{ED278ED7-F1FE-7B45-A20C-8CC07EE74C5B}">
          <p14:sldIdLst>
            <p14:sldId id="442"/>
            <p14:sldId id="443"/>
            <p14:sldId id="444"/>
            <p14:sldId id="445"/>
          </p14:sldIdLst>
        </p14:section>
        <p14:section name="async / await" id="{92F2C13A-D3EC-AE43-9E81-961CFFF0CC5E}">
          <p14:sldIdLst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</p14:sldIdLst>
        </p14:section>
        <p14:section name="Kotlin async" id="{840C1E90-0293-A54D-98EE-495FF5E15D4F}">
          <p14:sldIdLst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</p14:sldIdLst>
        </p14:section>
        <p14:section name="Conceptually" id="{3F174BBB-8ECA-2D47-809B-181846A3491A}">
          <p14:sldIdLst>
            <p14:sldId id="355"/>
            <p14:sldId id="294"/>
            <p14:sldId id="287"/>
            <p14:sldId id="356"/>
            <p14:sldId id="357"/>
            <p14:sldId id="358"/>
            <p14:sldId id="359"/>
            <p14:sldId id="360"/>
            <p14:sldId id="361"/>
            <p14:sldId id="401"/>
            <p14:sldId id="399"/>
            <p14:sldId id="400"/>
          </p14:sldIdLst>
        </p14:section>
        <p14:section name="Java interop" id="{EFF75FEA-DC6E-AC48-AA80-509C8204E2B1}">
          <p14:sldIdLst>
            <p14:sldId id="376"/>
            <p14:sldId id="377"/>
            <p14:sldId id="384"/>
            <p14:sldId id="472"/>
            <p14:sldId id="385"/>
            <p14:sldId id="482"/>
            <p14:sldId id="386"/>
            <p14:sldId id="395"/>
            <p14:sldId id="387"/>
          </p14:sldIdLst>
        </p14:section>
        <p14:section name="Beyond async" id="{BBBE970B-8AD8-3C4D-84E8-38A24DF42AB5}">
          <p14:sldIdLst>
            <p14:sldId id="362"/>
            <p14:sldId id="491"/>
            <p14:sldId id="388"/>
            <p14:sldId id="562"/>
            <p14:sldId id="563"/>
            <p14:sldId id="389"/>
            <p14:sldId id="390"/>
            <p14:sldId id="567"/>
            <p14:sldId id="579"/>
            <p14:sldId id="568"/>
            <p14:sldId id="569"/>
            <p14:sldId id="571"/>
            <p14:sldId id="572"/>
            <p14:sldId id="573"/>
            <p14:sldId id="574"/>
            <p14:sldId id="570"/>
            <p14:sldId id="576"/>
            <p14:sldId id="577"/>
            <p14:sldId id="578"/>
            <p14:sldId id="575"/>
            <p14:sldId id="580"/>
          </p14:sldIdLst>
        </p14:section>
        <p14:section name="CSP" id="{9E50A55C-1EBA-2348-ADE0-6983071CF880}">
          <p14:sldIdLst>
            <p14:sldId id="496"/>
            <p14:sldId id="561"/>
            <p14:sldId id="565"/>
            <p14:sldId id="566"/>
            <p14:sldId id="581"/>
            <p14:sldId id="582"/>
            <p14:sldId id="583"/>
          </p14:sldIdLst>
        </p14:section>
        <p14:section name="Library vs Language" id="{A06EBF21-BA0C-FB4E-BDF3-7C2E619AF2A5}">
          <p14:sldIdLst>
            <p14:sldId id="474"/>
            <p14:sldId id="475"/>
            <p14:sldId id="476"/>
            <p14:sldId id="477"/>
            <p14:sldId id="478"/>
          </p14:sldIdLst>
        </p14:section>
        <p14:section name="Status &amp; wrap up" id="{2FEA24B0-83BA-2745-9AE4-2A8653E597DA}">
          <p14:sldIdLst>
            <p14:sldId id="283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man Elizarov" initials="RE" lastIdx="1" clrIdx="0">
    <p:extLst/>
  </p:cmAuthor>
  <p:cmAuthor id="2" name="Roman Elizarov" initials="RE [2]" lastIdx="1" clrIdx="1">
    <p:extLst/>
  </p:cmAuthor>
  <p:cmAuthor id="3" name="Roman Elizarov" initials="RE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78"/>
    <p:restoredTop sz="91403"/>
  </p:normalViewPr>
  <p:slideViewPr>
    <p:cSldViewPr snapToGrid="0" snapToObjects="1">
      <p:cViewPr varScale="1">
        <p:scale>
          <a:sx n="100" d="100"/>
          <a:sy n="100" d="100"/>
        </p:scale>
        <p:origin x="37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theme" Target="theme/theme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2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media/image1.png>
</file>

<file path=ppt/media/image10.tiff>
</file>

<file path=ppt/media/image11.tiff>
</file>

<file path=ppt/media/image12.png>
</file>

<file path=ppt/media/image13.png>
</file>

<file path=ppt/media/image14.tiff>
</file>

<file path=ppt/media/image2.png>
</file>

<file path=ppt/media/image3.png>
</file>

<file path=ppt/media/image4.tiff>
</file>

<file path=ppt/media/image5.tiff>
</file>

<file path=ppt/media/image6.jpg>
</file>

<file path=ppt/media/image7.tiff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5A7E0E-CEE6-5F48-83AA-1BF50C99D97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423D7-2955-EC4B-B5E5-A9B1CD0E6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69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64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91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181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578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877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021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</a:t>
            </a:r>
            <a:r>
              <a:rPr lang="en-US" baseline="0" dirty="0"/>
              <a:t> is implemented in the similar way in all the other languages that support coroutines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94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</a:t>
            </a:r>
            <a:r>
              <a:rPr lang="en-US" baseline="0" dirty="0"/>
              <a:t> is implemented in the similar way in all the other languages that support coroutines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34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654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423D7-2955-EC4B-B5E5-A9B1CD0E6BD2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7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hapter Title">
    <p:bg>
      <p:bgPr>
        <a:solidFill>
          <a:srgbClr val="25A4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body" sz="half" idx="13"/>
          </p:nvPr>
        </p:nvSpPr>
        <p:spPr>
          <a:xfrm>
            <a:off x="503767" y="1048591"/>
            <a:ext cx="8206152" cy="2373875"/>
          </a:xfrm>
          <a:prstGeom prst="rect">
            <a:avLst/>
          </a:prstGeom>
        </p:spPr>
        <p:txBody>
          <a:bodyPr anchor="b"/>
          <a:lstStyle>
            <a:lvl1pPr marL="0" indent="0" defTabSz="609600">
              <a:lnSpc>
                <a:spcPct val="80000"/>
              </a:lnSpc>
              <a:spcBef>
                <a:spcPts val="0"/>
              </a:spcBef>
              <a:buSzTx/>
              <a:buNone/>
              <a:defRPr sz="6000" b="1" spc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4" name="pasted-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731" y="530039"/>
            <a:ext cx="1554881" cy="240446"/>
          </a:xfrm>
          <a:prstGeom prst="rect">
            <a:avLst/>
          </a:prstGeom>
          <a:ln w="12700">
            <a:miter lim="400000"/>
          </a:ln>
        </p:spPr>
      </p:pic>
      <p:pic>
        <p:nvPicPr>
          <p:cNvPr id="56" name="pasted-image.pdf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6626" y="-509363"/>
            <a:ext cx="4437792" cy="7369546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pasted-im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43" y="386791"/>
            <a:ext cx="457455" cy="372063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5074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0F58A5-6822-FB41-A2CF-EDFF88C4721C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30836-29E6-CE4B-AE36-9BD221EB6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6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tiff"/><Relationship Id="rId4" Type="http://schemas.openxmlformats.org/officeDocument/2006/relationships/image" Target="../media/image13.png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hyperlink" Target="http://github.com/kotlin/kotlinx.coroutines" TargetMode="External"/><Relationship Id="rId1" Type="http://schemas.openxmlformats.org/officeDocument/2006/relationships/slideLayout" Target="../slideLayouts/slideLayout6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otlin/kotlinx.coroutines/blob/master/coroutines-guide.md" TargetMode="External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hyperlink" Target="http://www.slideshare.net/elizarov" TargetMode="Externa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89279"/>
          </a:xfrm>
        </p:spPr>
        <p:txBody>
          <a:bodyPr anchor="t">
            <a:normAutofit/>
          </a:bodyPr>
          <a:lstStyle/>
          <a:p>
            <a:r>
              <a:rPr lang="en-US" dirty="0"/>
              <a:t>Kotlin</a:t>
            </a:r>
            <a:r>
              <a:rPr lang="ru-RU" dirty="0"/>
              <a:t> </a:t>
            </a:r>
            <a:r>
              <a:rPr lang="en-US" dirty="0"/>
              <a:t>Coroutines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3012484"/>
            <a:ext cx="9144000" cy="1655762"/>
          </a:xfrm>
        </p:spPr>
        <p:txBody>
          <a:bodyPr/>
          <a:lstStyle/>
          <a:p>
            <a:r>
              <a:rPr lang="en-US" dirty="0"/>
              <a:t>Presented at Beijing Kotlin User Group, 2018</a:t>
            </a:r>
          </a:p>
          <a:p>
            <a:r>
              <a:rPr lang="en-US" dirty="0"/>
              <a:t>/Roman Elizarov @ </a:t>
            </a:r>
            <a:r>
              <a:rPr lang="en-US" dirty="0" err="1"/>
              <a:t>JetBrains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459" y="5278435"/>
            <a:ext cx="1311080" cy="13110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163" y="4678327"/>
            <a:ext cx="1450495" cy="3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64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0" y="1674495"/>
            <a:ext cx="87477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toy problem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48838" y="1766234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0" y="4196418"/>
            <a:ext cx="880872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11" name="Oval 10"/>
          <p:cNvSpPr/>
          <p:nvPr/>
        </p:nvSpPr>
        <p:spPr>
          <a:xfrm>
            <a:off x="1925960" y="4480610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1925960" y="4820608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1925960" y="5151738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3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4" name="Line Callout 1 13"/>
          <p:cNvSpPr/>
          <p:nvPr/>
        </p:nvSpPr>
        <p:spPr>
          <a:xfrm>
            <a:off x="7513071" y="5957695"/>
            <a:ext cx="4267449" cy="523220"/>
          </a:xfrm>
          <a:prstGeom prst="borderCallout1">
            <a:avLst>
              <a:gd name="adj1" fmla="val 18750"/>
              <a:gd name="adj2" fmla="val -8333"/>
              <a:gd name="adj3" fmla="val -80421"/>
              <a:gd name="adj4" fmla="val -2664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Can be done with threads!</a:t>
            </a:r>
          </a:p>
        </p:txBody>
      </p:sp>
    </p:spTree>
    <p:extLst>
      <p:ext uri="{BB962C8B-B14F-4D97-AF65-F5344CB8AC3E}">
        <p14:creationId xmlns:p14="http://schemas.microsoft.com/office/powerpoint/2010/main" val="1817325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</a:t>
            </a:r>
            <a:r>
              <a:rPr lang="en-US" dirty="0" err="1"/>
              <a:t>async</a:t>
            </a:r>
            <a:r>
              <a:rPr lang="en-US" dirty="0"/>
              <a:t> function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(name: String): Deferred&lt;Image&gt; = </a:t>
            </a:r>
          </a:p>
          <a:p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Line Callout 1 4"/>
          <p:cNvSpPr/>
          <p:nvPr/>
        </p:nvSpPr>
        <p:spPr>
          <a:xfrm>
            <a:off x="4114800" y="3271281"/>
            <a:ext cx="3789336" cy="461665"/>
          </a:xfrm>
          <a:prstGeom prst="borderCallout1">
            <a:avLst>
              <a:gd name="adj1" fmla="val 26991"/>
              <a:gd name="adj2" fmla="val -4655"/>
              <a:gd name="adj3" fmla="val -66186"/>
              <a:gd name="adj4" fmla="val -3296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async</a:t>
            </a:r>
            <a:r>
              <a:rPr lang="en-US" sz="2400" dirty="0"/>
              <a:t> coroutine builder</a:t>
            </a:r>
            <a:endParaRPr lang="en-US" sz="24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65883378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</a:t>
            </a:r>
            <a:r>
              <a:rPr lang="en-US" dirty="0" err="1"/>
              <a:t>async</a:t>
            </a:r>
            <a:r>
              <a:rPr lang="en-US" dirty="0"/>
              <a:t> function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(name: String): Deferred&lt;Image&gt; = </a:t>
            </a:r>
          </a:p>
          <a:p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22120" y="3509757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deferred1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(name1)</a:t>
            </a:r>
          </a:p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deferred2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49838" y="3509757"/>
            <a:ext cx="3325091" cy="83099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US" dirty="0"/>
              <a:t>Start multiple operations </a:t>
            </a:r>
            <a:r>
              <a:rPr lang="en-US" b="1" dirty="0"/>
              <a:t>concurrently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59370694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</a:t>
            </a:r>
            <a:r>
              <a:rPr lang="en-US" dirty="0" err="1"/>
              <a:t>async</a:t>
            </a:r>
            <a:r>
              <a:rPr lang="en-US" dirty="0"/>
              <a:t> function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(name: String): Deferred&lt;Image&gt; = </a:t>
            </a:r>
          </a:p>
          <a:p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22120" y="3509757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deferred1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(name1)</a:t>
            </a: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deferred2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(name2)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22120" y="4611798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image1 = deferred1.await()</a:t>
            </a:r>
          </a:p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image2 = deferred2.await()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96053" y="4765686"/>
            <a:ext cx="3325091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US" dirty="0"/>
              <a:t>and then wait for them</a:t>
            </a:r>
            <a:endParaRPr lang="en-US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5125879" y="5319684"/>
            <a:ext cx="1625437" cy="22669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await </a:t>
            </a:r>
            <a:r>
              <a:rPr lang="en-US" i="1" dirty="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11" name="Line Callout 1 10"/>
          <p:cNvSpPr/>
          <p:nvPr/>
        </p:nvSpPr>
        <p:spPr>
          <a:xfrm>
            <a:off x="7093291" y="5851263"/>
            <a:ext cx="4627853" cy="461665"/>
          </a:xfrm>
          <a:prstGeom prst="borderCallout1">
            <a:avLst>
              <a:gd name="adj1" fmla="val 25791"/>
              <a:gd name="adj2" fmla="val -1231"/>
              <a:gd name="adj3" fmla="val -51314"/>
              <a:gd name="adj4" fmla="val -11046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Suspends until deferred is complete</a:t>
            </a:r>
            <a:endParaRPr lang="en-US" sz="24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05" y="4681261"/>
            <a:ext cx="241300" cy="254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80" y="4989484"/>
            <a:ext cx="241300" cy="2540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122366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</a:t>
            </a:r>
            <a:r>
              <a:rPr lang="en-US" dirty="0" err="1"/>
              <a:t>async</a:t>
            </a:r>
            <a:r>
              <a:rPr lang="en-US" dirty="0"/>
              <a:t> function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(name: String): Deferred&lt;Image&gt; = </a:t>
            </a:r>
          </a:p>
          <a:p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22120" y="3509757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deferred1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(name1)</a:t>
            </a: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deferred2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(name2)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22120" y="4611798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image1 = deferred1.await()</a:t>
            </a: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image2 = deferred2.await()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22120" y="5713839"/>
            <a:ext cx="705612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result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(image1, image2)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188267229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async</a:t>
            </a:r>
            <a:r>
              <a:rPr lang="en-US" dirty="0"/>
              <a:t> function when needed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22120" y="2242458"/>
            <a:ext cx="1016508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(name: String): Image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Line Callout 1 4"/>
          <p:cNvSpPr/>
          <p:nvPr/>
        </p:nvSpPr>
        <p:spPr>
          <a:xfrm>
            <a:off x="5340691" y="1530744"/>
            <a:ext cx="6253211" cy="461665"/>
          </a:xfrm>
          <a:prstGeom prst="borderCallout1">
            <a:avLst>
              <a:gd name="adj1" fmla="val 72273"/>
              <a:gd name="adj2" fmla="val -1783"/>
              <a:gd name="adj3" fmla="val 181032"/>
              <a:gd name="adj4" fmla="val -14648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Is defined as suspending function, not </a:t>
            </a:r>
            <a:r>
              <a:rPr lang="en-US" sz="2400" dirty="0" err="1"/>
              <a:t>async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04920716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async</a:t>
            </a:r>
            <a:r>
              <a:rPr lang="en-US" dirty="0"/>
              <a:t> function when needed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22120" y="2242458"/>
            <a:ext cx="1016508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(name: String): Image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22120" y="3403938"/>
            <a:ext cx="107137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loadAndCombine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(name1: String, name2: String): Image { 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deferred1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(name1)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deferred2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(name2)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(deferred1.await(), deferred2.await())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63025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async</a:t>
            </a:r>
            <a:r>
              <a:rPr lang="en-US" dirty="0"/>
              <a:t> function when needed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22120" y="2242458"/>
            <a:ext cx="1016508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(name: String): Image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22120" y="3403938"/>
            <a:ext cx="107137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loadAndCombine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(name1: String, name2: String): Image { 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deferred1 =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(name1)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deferred2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(name2)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return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(deferred1.await(), deferred2.await())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1725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async</a:t>
            </a:r>
            <a:r>
              <a:rPr lang="en-US" dirty="0"/>
              <a:t> function when needed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22120" y="2242458"/>
            <a:ext cx="1016508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(name: String): Image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22120" y="3407833"/>
            <a:ext cx="107137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loadAndCombine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(name1: String, name2: String): Image { 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deferred1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deferred2 =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(name2)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(deferred1.await(), deferred2.await())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11839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async</a:t>
            </a:r>
            <a:r>
              <a:rPr lang="en-US" dirty="0"/>
              <a:t> function when needed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22120" y="2242458"/>
            <a:ext cx="1016508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(name: String): Image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22120" y="3403938"/>
            <a:ext cx="107137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loadAndCombine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(name1: String, name2: String): Image { 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deferred1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deferred2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(name2)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return</a:t>
            </a:r>
            <a:r>
              <a:rPr lang="en-US" sz="2000" b="1" dirty="0">
                <a:solidFill>
                  <a:schemeClr val="bg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(deferred1.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await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(), deferred2.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await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68565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approach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31755" y="2889125"/>
            <a:ext cx="370986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00652" y="2889125"/>
            <a:ext cx="4886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VALID</a:t>
            </a:r>
            <a:r>
              <a:rPr lang="en-US" sz="2000" dirty="0"/>
              <a:t> </a:t>
            </a:r>
            <a:r>
              <a:rPr lang="mr-IN" sz="2000" dirty="0"/>
              <a:t>–</a:t>
            </a:r>
            <a:r>
              <a:rPr lang="en-US" sz="2000" dirty="0"/>
              <a:t>&gt; produces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31755" y="4115776"/>
            <a:ext cx="476340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r>
              <a:rPr lang="ru-RU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95160" y="4115776"/>
            <a:ext cx="4892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VALID</a:t>
            </a:r>
            <a:r>
              <a:rPr lang="en-US" sz="2000" dirty="0"/>
              <a:t> </a:t>
            </a:r>
            <a:r>
              <a:rPr lang="mr-IN" sz="2000" dirty="0"/>
              <a:t>–</a:t>
            </a:r>
            <a:r>
              <a:rPr lang="en-US" sz="2000" dirty="0"/>
              <a:t>&gt; produces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Deferred&lt;Token&gt;</a:t>
            </a:r>
          </a:p>
        </p:txBody>
      </p:sp>
      <p:sp>
        <p:nvSpPr>
          <p:cNvPr id="8" name="Line Callout 1 7"/>
          <p:cNvSpPr/>
          <p:nvPr/>
        </p:nvSpPr>
        <p:spPr>
          <a:xfrm>
            <a:off x="4223565" y="3441449"/>
            <a:ext cx="3526712" cy="400110"/>
          </a:xfrm>
          <a:prstGeom prst="borderCallout1">
            <a:avLst>
              <a:gd name="adj1" fmla="val 47045"/>
              <a:gd name="adj2" fmla="val -3091"/>
              <a:gd name="adj3" fmla="val -10448"/>
              <a:gd name="adj4" fmla="val -23115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sequential behavior</a:t>
            </a:r>
          </a:p>
        </p:txBody>
      </p:sp>
      <p:sp>
        <p:nvSpPr>
          <p:cNvPr id="9" name="Line Callout 1 8"/>
          <p:cNvSpPr/>
          <p:nvPr/>
        </p:nvSpPr>
        <p:spPr>
          <a:xfrm>
            <a:off x="4223565" y="4651260"/>
            <a:ext cx="3526712" cy="400110"/>
          </a:xfrm>
          <a:prstGeom prst="borderCallout1">
            <a:avLst>
              <a:gd name="adj1" fmla="val 47045"/>
              <a:gd name="adj2" fmla="val -3091"/>
              <a:gd name="adj3" fmla="val -28454"/>
              <a:gd name="adj4" fmla="val -23115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concurrent behavior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44550" y="2950447"/>
            <a:ext cx="856061" cy="33878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44550" y="4192338"/>
            <a:ext cx="856061" cy="323548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968436" y="3512066"/>
            <a:ext cx="1852945" cy="25887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default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519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  <p:bldP spid="8" grpId="0" animBg="1"/>
      <p:bldP spid="9" grpId="0" animBg="1"/>
      <p:bldP spid="16" grpId="0" animBg="1"/>
      <p:bldP spid="17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0" y="1674495"/>
            <a:ext cx="874776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(): Token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makes request for a token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// </a:t>
            </a:r>
            <a:r>
              <a:rPr lang="en-US" sz="2000" b="1" i="1" dirty="0">
                <a:latin typeface="Menlo" charset="0"/>
                <a:ea typeface="Menlo" charset="0"/>
                <a:cs typeface="Menlo" charset="0"/>
              </a:rPr>
              <a:t>blocks the thread waiting for result</a:t>
            </a:r>
            <a:br>
              <a:rPr lang="en-US" sz="2000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returns result when received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0" y="4196418"/>
            <a:ext cx="880872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15" name="Line Callout 1 14"/>
          <p:cNvSpPr/>
          <p:nvPr/>
        </p:nvSpPr>
        <p:spPr>
          <a:xfrm>
            <a:off x="7802631" y="943631"/>
            <a:ext cx="4267449" cy="523220"/>
          </a:xfrm>
          <a:prstGeom prst="borderCallout1">
            <a:avLst>
              <a:gd name="adj1" fmla="val 114870"/>
              <a:gd name="adj2" fmla="val -1191"/>
              <a:gd name="adj3" fmla="val 254543"/>
              <a:gd name="adj4" fmla="val -10217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Is anything wrong with it?</a:t>
            </a:r>
          </a:p>
        </p:txBody>
      </p:sp>
    </p:spTree>
    <p:extLst>
      <p:ext uri="{BB962C8B-B14F-4D97-AF65-F5344CB8AC3E}">
        <p14:creationId xmlns:p14="http://schemas.microsoft.com/office/powerpoint/2010/main" val="188968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coroutines conceptually?</a:t>
            </a:r>
          </a:p>
        </p:txBody>
      </p:sp>
    </p:spTree>
    <p:extLst>
      <p:ext uri="{BB962C8B-B14F-4D97-AF65-F5344CB8AC3E}">
        <p14:creationId xmlns:p14="http://schemas.microsoft.com/office/powerpoint/2010/main" val="177172884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coroutines conceptually?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Coroutines are like </a:t>
            </a:r>
            <a:r>
              <a:rPr lang="en-US" sz="3200" b="1" i="1" dirty="0">
                <a:solidFill>
                  <a:schemeClr val="accent1"/>
                </a:solidFill>
              </a:rPr>
              <a:t>very</a:t>
            </a:r>
            <a:r>
              <a:rPr lang="en-US" sz="3200" dirty="0">
                <a:solidFill>
                  <a:schemeClr val="accent1"/>
                </a:solidFill>
              </a:rPr>
              <a:t> light-weight threads</a:t>
            </a:r>
          </a:p>
        </p:txBody>
      </p:sp>
    </p:spTree>
    <p:extLst>
      <p:ext uri="{BB962C8B-B14F-4D97-AF65-F5344CB8AC3E}">
        <p14:creationId xmlns:p14="http://schemas.microsoft.com/office/powerpoint/2010/main" val="148247188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3" y="2686529"/>
            <a:ext cx="9144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Array&lt;String&gt;)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runBlocking</a:t>
            </a:r>
            <a:r>
              <a:rPr lang="en-US" sz="2000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&lt;Unit&gt;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100_000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launch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delay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1000L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8000"/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4448926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3" y="2686529"/>
            <a:ext cx="9144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Array&lt;String&gt;)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runBlocking</a:t>
            </a:r>
            <a:r>
              <a:rPr lang="en-US" sz="2000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&lt;Unit&gt;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(100_000)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launch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delay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(1000L)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Line Callout 1 3"/>
          <p:cNvSpPr/>
          <p:nvPr/>
        </p:nvSpPr>
        <p:spPr>
          <a:xfrm>
            <a:off x="5453347" y="873979"/>
            <a:ext cx="5375990" cy="830997"/>
          </a:xfrm>
          <a:prstGeom prst="borderCallout1">
            <a:avLst>
              <a:gd name="adj1" fmla="val 110677"/>
              <a:gd name="adj2" fmla="val 53165"/>
              <a:gd name="adj3" fmla="val 216442"/>
              <a:gd name="adj4" fmla="val 41347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This coroutine builder runs coroutine in the context of invoker thread</a:t>
            </a:r>
          </a:p>
        </p:txBody>
      </p:sp>
    </p:spTree>
    <p:extLst>
      <p:ext uri="{BB962C8B-B14F-4D97-AF65-F5344CB8AC3E}">
        <p14:creationId xmlns:p14="http://schemas.microsoft.com/office/powerpoint/2010/main" val="157006596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3" y="2686529"/>
            <a:ext cx="9144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Array&lt;String&gt;)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runBlocking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&lt;Unit&gt;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100_000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launch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delay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(1000L)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16069601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3" y="2686529"/>
            <a:ext cx="9144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Array&lt;String&gt;)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runBlocking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&lt;Unit&gt;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(100_000)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launch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delay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(1000L)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0101587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3" y="2686529"/>
            <a:ext cx="9144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Array&lt;String&gt;)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runBlocking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&lt;Unit&gt;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(100_000)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launch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delay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1000L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8000"/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Line Callout 1 3"/>
          <p:cNvSpPr/>
          <p:nvPr/>
        </p:nvSpPr>
        <p:spPr>
          <a:xfrm>
            <a:off x="7061313" y="4040745"/>
            <a:ext cx="3362847" cy="461665"/>
          </a:xfrm>
          <a:prstGeom prst="borderCallout1">
            <a:avLst>
              <a:gd name="adj1" fmla="val 17789"/>
              <a:gd name="adj2" fmla="val -4531"/>
              <a:gd name="adj3" fmla="val -48008"/>
              <a:gd name="adj4" fmla="val -4980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Suspends for 1 second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8496607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3" y="2686529"/>
            <a:ext cx="9144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Array&lt;String&gt;)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runBlocking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&lt;Unit&gt;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(100_000)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launch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delay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(1000L)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Line Callout 1 3"/>
          <p:cNvSpPr/>
          <p:nvPr/>
        </p:nvSpPr>
        <p:spPr>
          <a:xfrm>
            <a:off x="7443576" y="5045339"/>
            <a:ext cx="2896023" cy="830997"/>
          </a:xfrm>
          <a:prstGeom prst="borderCallout1">
            <a:avLst>
              <a:gd name="adj1" fmla="val 17789"/>
              <a:gd name="adj2" fmla="val -4531"/>
              <a:gd name="adj3" fmla="val -4727"/>
              <a:gd name="adj4" fmla="val -3504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We can join a job just like a thread</a:t>
            </a:r>
          </a:p>
        </p:txBody>
      </p:sp>
    </p:spTree>
    <p:extLst>
      <p:ext uri="{BB962C8B-B14F-4D97-AF65-F5344CB8AC3E}">
        <p14:creationId xmlns:p14="http://schemas.microsoft.com/office/powerpoint/2010/main" val="45929438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3" y="2686529"/>
            <a:ext cx="9144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Array&lt;String&gt;)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runBlocking</a:t>
            </a:r>
            <a:r>
              <a:rPr lang="en-US" sz="2000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&lt;Unit&gt;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100_000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launch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delay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1000L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8000"/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334872" y="6279684"/>
            <a:ext cx="3564822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Try that with 100k threads!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878393" y="5271485"/>
            <a:ext cx="6050861" cy="734932"/>
            <a:chOff x="2878393" y="5271485"/>
            <a:chExt cx="6050861" cy="734932"/>
          </a:xfrm>
        </p:grpSpPr>
        <p:sp>
          <p:nvSpPr>
            <p:cNvPr id="6" name="TextBox 5"/>
            <p:cNvSpPr txBox="1"/>
            <p:nvPr/>
          </p:nvSpPr>
          <p:spPr>
            <a:xfrm>
              <a:off x="2878393" y="5544752"/>
              <a:ext cx="5831166" cy="461665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400"/>
              </a:lvl1pPr>
            </a:lstStyle>
            <a:p>
              <a:pPr algn="ctr"/>
              <a:r>
                <a:rPr lang="en-US" dirty="0"/>
                <a:t>Prints 100k dots after one second delay</a:t>
              </a:r>
            </a:p>
          </p:txBody>
        </p:sp>
        <p:sp>
          <p:nvSpPr>
            <p:cNvPr id="7" name="5-Point Star 6"/>
            <p:cNvSpPr/>
            <p:nvPr/>
          </p:nvSpPr>
          <p:spPr>
            <a:xfrm>
              <a:off x="8489867" y="5271485"/>
              <a:ext cx="439387" cy="427511"/>
            </a:xfrm>
            <a:prstGeom prst="star5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86529"/>
            <a:ext cx="279400" cy="368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3650745"/>
            <a:ext cx="241300" cy="254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4900425"/>
            <a:ext cx="2413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136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3" y="2686529"/>
            <a:ext cx="9144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Array&lt;String&gt;)</a:t>
            </a:r>
            <a:r>
              <a:rPr lang="en-US" sz="2000" dirty="0">
                <a:solidFill>
                  <a:schemeClr val="bg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runBlocking</a:t>
            </a:r>
            <a:r>
              <a:rPr lang="en-US" sz="2000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&lt;Unit&gt;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(100_000)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launch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delay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1000L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86529"/>
            <a:ext cx="279400" cy="368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3650745"/>
            <a:ext cx="241300" cy="254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4900425"/>
            <a:ext cx="2413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30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threads we can have?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44242" y="2767281"/>
            <a:ext cx="47849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100 </a:t>
            </a:r>
            <a:r>
              <a:rPr lang="en-US" sz="6000" dirty="0"/>
              <a:t>🙂</a:t>
            </a:r>
          </a:p>
        </p:txBody>
      </p:sp>
    </p:spTree>
    <p:extLst>
      <p:ext uri="{BB962C8B-B14F-4D97-AF65-F5344CB8AC3E}">
        <p14:creationId xmlns:p14="http://schemas.microsoft.com/office/powerpoint/2010/main" val="68071657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2" y="2686529"/>
            <a:ext cx="10048797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Array&lt;String&gt;)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(100_000)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thread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Thread.sleep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1000L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86529"/>
            <a:ext cx="279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8478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64082" y="2686529"/>
            <a:ext cx="10048797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main(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args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Array&lt;String&gt;)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jobs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100_000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thread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Thread.sleep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1000L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print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8000"/>
                </a:solidFill>
                <a:latin typeface="Menlo" charset="0"/>
                <a:ea typeface="Menlo" charset="0"/>
                <a:cs typeface="Menlo" charset="0"/>
              </a:rPr>
              <a:t>"."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jobs.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forEach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b="1" dirty="0" err="1">
                <a:latin typeface="Menlo" charset="0"/>
                <a:ea typeface="Menlo" charset="0"/>
                <a:cs typeface="Menlo" charset="0"/>
              </a:rPr>
              <a:t>it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.join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86529"/>
            <a:ext cx="279400" cy="368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9994" y="1957776"/>
            <a:ext cx="11792011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Exception in thread "main" </a:t>
            </a:r>
            <a:r>
              <a:rPr lang="en-US" sz="2400" dirty="0" err="1"/>
              <a:t>java.lang.OutOfMemoryError</a:t>
            </a:r>
            <a:r>
              <a:rPr lang="en-US" sz="2400" dirty="0"/>
              <a:t>: unable to create new native thread</a:t>
            </a:r>
          </a:p>
        </p:txBody>
      </p:sp>
    </p:spTree>
    <p:extLst>
      <p:ext uri="{BB962C8B-B14F-4D97-AF65-F5344CB8AC3E}">
        <p14:creationId xmlns:p14="http://schemas.microsoft.com/office/powerpoint/2010/main" val="1746636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interop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we use Kotlin coroutines with Java code?</a:t>
            </a:r>
          </a:p>
        </p:txBody>
      </p:sp>
    </p:spTree>
    <p:extLst>
      <p:ext uri="{BB962C8B-B14F-4D97-AF65-F5344CB8AC3E}">
        <p14:creationId xmlns:p14="http://schemas.microsoft.com/office/powerpoint/2010/main" val="1744684604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interop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22120" y="2242458"/>
            <a:ext cx="1025652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(String name)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08882" y="2351148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56844710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22120" y="2242458"/>
            <a:ext cx="10256520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solidFill>
                <a:schemeClr val="bg2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loadAndCombineAsync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(String name1,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                                 String name2) 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8882" y="2351148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</p:txBody>
      </p:sp>
      <p:sp>
        <p:nvSpPr>
          <p:cNvPr id="6" name="Line Callout 1 5"/>
          <p:cNvSpPr/>
          <p:nvPr/>
        </p:nvSpPr>
        <p:spPr>
          <a:xfrm>
            <a:off x="3977640" y="4117667"/>
            <a:ext cx="4739640" cy="461665"/>
          </a:xfrm>
          <a:prstGeom prst="borderCallout1">
            <a:avLst>
              <a:gd name="adj1" fmla="val -32429"/>
              <a:gd name="adj2" fmla="val 20691"/>
              <a:gd name="adj3" fmla="val -174954"/>
              <a:gd name="adj4" fmla="val 35859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Imagine implementing it </a:t>
            </a:r>
            <a:r>
              <a:rPr lang="en-US" sz="2400" dirty="0"/>
              <a:t>in Java</a:t>
            </a:r>
            <a:r>
              <a:rPr lang="mr-IN" sz="2400" dirty="0"/>
              <a:t>…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5480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22120" y="2242458"/>
            <a:ext cx="1035758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solidFill>
                <a:schemeClr val="bg2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loadAndCombineAsync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(String name1,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                                 String name2)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&lt;Image&gt; future1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(name1);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&lt;Image&gt; future2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(name2);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future1.thenCompose(image1 -&gt;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future2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.thenCompose(image2 -&gt;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CompletableFuture.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supplyAsync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(() -&gt;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image1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image2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))));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808882" y="2351148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57979393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22120" y="2242458"/>
            <a:ext cx="1025652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8882" y="2351148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</p:txBody>
      </p:sp>
      <p:sp>
        <p:nvSpPr>
          <p:cNvPr id="6" name="Rectangle 5"/>
          <p:cNvSpPr/>
          <p:nvPr/>
        </p:nvSpPr>
        <p:spPr>
          <a:xfrm>
            <a:off x="1722120" y="3079879"/>
            <a:ext cx="992124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loadAndCombineAsync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name1: String, 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name2: String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):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&lt;Image&gt; =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2000" i="1" dirty="0">
                <a:latin typeface="Menlo" charset="0"/>
                <a:ea typeface="Menlo" charset="0"/>
                <a:cs typeface="Menlo" charset="0"/>
              </a:rPr>
              <a:t>…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38200" y="3167490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89678937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22120" y="2242458"/>
            <a:ext cx="1025652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8882" y="2351148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</p:txBody>
      </p:sp>
      <p:sp>
        <p:nvSpPr>
          <p:cNvPr id="6" name="Rectangle 5"/>
          <p:cNvSpPr/>
          <p:nvPr/>
        </p:nvSpPr>
        <p:spPr>
          <a:xfrm>
            <a:off x="1722120" y="3079879"/>
            <a:ext cx="992124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loadAndCombineAsync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name1: String, 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name2: String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):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&lt;Image&gt; =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future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future1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(name1)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future2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(name2)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(future1.await(), future2.await())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38200" y="3167490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96801085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22120" y="2242458"/>
            <a:ext cx="1025652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8882" y="2351148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</p:txBody>
      </p:sp>
      <p:sp>
        <p:nvSpPr>
          <p:cNvPr id="6" name="Rectangle 5"/>
          <p:cNvSpPr/>
          <p:nvPr/>
        </p:nvSpPr>
        <p:spPr>
          <a:xfrm>
            <a:off x="1722120" y="3079879"/>
            <a:ext cx="992124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loadAndCombineAsync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name1: String, 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name2: String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=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future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future1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future2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(name2)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(future1.await(), future2.await())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38200" y="3167490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  <p:sp>
        <p:nvSpPr>
          <p:cNvPr id="8" name="Line Callout 1 7"/>
          <p:cNvSpPr/>
          <p:nvPr/>
        </p:nvSpPr>
        <p:spPr>
          <a:xfrm>
            <a:off x="5760720" y="2705825"/>
            <a:ext cx="3307080" cy="461665"/>
          </a:xfrm>
          <a:prstGeom prst="borderCallout1">
            <a:avLst>
              <a:gd name="adj1" fmla="val 66604"/>
              <a:gd name="adj2" fmla="val -3272"/>
              <a:gd name="adj3" fmla="val 376329"/>
              <a:gd name="adj4" fmla="val -7197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future coroutine </a:t>
            </a:r>
            <a:r>
              <a:rPr lang="en-US" sz="2400" dirty="0"/>
              <a:t>builder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41711111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22120" y="2242458"/>
            <a:ext cx="1025652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8882" y="2351148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</p:txBody>
      </p:sp>
      <p:sp>
        <p:nvSpPr>
          <p:cNvPr id="6" name="Rectangle 5"/>
          <p:cNvSpPr/>
          <p:nvPr/>
        </p:nvSpPr>
        <p:spPr>
          <a:xfrm>
            <a:off x="1722120" y="3079879"/>
            <a:ext cx="992124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loadAndCombineAsync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name1: String, 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name2: String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=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future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future1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(name1)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future2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(name2)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(future1.await(), future2.await())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38200" y="3167490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265216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threads we can have?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44242" y="2767281"/>
            <a:ext cx="47849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1000 </a:t>
            </a:r>
            <a:r>
              <a:rPr lang="en-US" sz="6000" dirty="0"/>
              <a:t>😅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434353777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22120" y="2242458"/>
            <a:ext cx="1025652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8882" y="2351148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</p:txBody>
      </p:sp>
      <p:sp>
        <p:nvSpPr>
          <p:cNvPr id="6" name="Rectangle 5"/>
          <p:cNvSpPr/>
          <p:nvPr/>
        </p:nvSpPr>
        <p:spPr>
          <a:xfrm>
            <a:off x="1722120" y="3079879"/>
            <a:ext cx="992124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loadAndCombineAsync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name1: String, 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name2: String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CompletableFuture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&lt;Image&gt; =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future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future1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future2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(name2)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future1.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await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(), future2.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await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38200" y="3167490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693561243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asynchronous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Kotlin’s</a:t>
            </a:r>
            <a:r>
              <a:rPr lang="en-US" dirty="0"/>
              <a:t> approach to generate/yield </a:t>
            </a:r>
            <a:r>
              <a:rPr lang="mr-IN" dirty="0"/>
              <a:t>–</a:t>
            </a:r>
            <a:r>
              <a:rPr lang="en-US" dirty="0"/>
              <a:t> synchronous coroutines</a:t>
            </a:r>
          </a:p>
        </p:txBody>
      </p:sp>
    </p:spTree>
    <p:extLst>
      <p:ext uri="{BB962C8B-B14F-4D97-AF65-F5344CB8AC3E}">
        <p14:creationId xmlns:p14="http://schemas.microsoft.com/office/powerpoint/2010/main" val="201455512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Sequence&lt;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 =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…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33010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004407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buildSequence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yield(cur)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endParaRPr lang="en-US" sz="20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i="1" dirty="0" err="1">
                <a:solidFill>
                  <a:srgbClr val="660E7A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take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).</a:t>
            </a:r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toList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3824048289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1050036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buildSequence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yield(cur)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endParaRPr lang="en-US" sz="20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take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toList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</a:t>
            </a:r>
          </a:p>
          <a:p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&gt;&gt; [1, 1, 2, 3, 5, 8, 13, 21, 34, 55]</a:t>
            </a:r>
          </a:p>
          <a:p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06756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solidFill>
                  <a:schemeClr val="bg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Line Callout 1 3"/>
          <p:cNvSpPr/>
          <p:nvPr/>
        </p:nvSpPr>
        <p:spPr>
          <a:xfrm>
            <a:off x="6614160" y="859691"/>
            <a:ext cx="3307080" cy="830997"/>
          </a:xfrm>
          <a:prstGeom prst="borderCallout1">
            <a:avLst>
              <a:gd name="adj1" fmla="val 39095"/>
              <a:gd name="adj2" fmla="val -4654"/>
              <a:gd name="adj3" fmla="val 137916"/>
              <a:gd name="adj4" fmla="val -31422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A coroutine builder with restricted suspension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825358795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Line Callout 1 3"/>
          <p:cNvSpPr/>
          <p:nvPr/>
        </p:nvSpPr>
        <p:spPr>
          <a:xfrm>
            <a:off x="6446519" y="2779931"/>
            <a:ext cx="3684451" cy="830997"/>
          </a:xfrm>
          <a:prstGeom prst="borderCallout1">
            <a:avLst>
              <a:gd name="adj1" fmla="val 39095"/>
              <a:gd name="adj2" fmla="val -4654"/>
              <a:gd name="adj3" fmla="val 80278"/>
              <a:gd name="adj4" fmla="val -5534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 suspending function in the scope of </a:t>
            </a:r>
            <a:r>
              <a:rPr lang="en-US" sz="2400" b="1" dirty="0" err="1"/>
              <a:t>buildSequence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51907581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i="1" dirty="0" err="1">
                <a:solidFill>
                  <a:srgbClr val="660E7A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take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).</a:t>
            </a:r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toList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</a:p>
        </p:txBody>
      </p:sp>
      <p:sp>
        <p:nvSpPr>
          <p:cNvPr id="4" name="Line Callout 1 3">
            <a:extLst>
              <a:ext uri="{FF2B5EF4-FFF2-40B4-BE49-F238E27FC236}">
                <a16:creationId xmlns:a16="http://schemas.microsoft.com/office/drawing/2014/main" id="{B1A3146F-2603-E64A-BCC2-3DC6473D5F5A}"/>
              </a:ext>
            </a:extLst>
          </p:cNvPr>
          <p:cNvSpPr/>
          <p:nvPr/>
        </p:nvSpPr>
        <p:spPr>
          <a:xfrm>
            <a:off x="6969033" y="4202331"/>
            <a:ext cx="3684451" cy="461665"/>
          </a:xfrm>
          <a:prstGeom prst="borderCallout1">
            <a:avLst>
              <a:gd name="adj1" fmla="val 39095"/>
              <a:gd name="adj2" fmla="val -4654"/>
              <a:gd name="adj3" fmla="val 278344"/>
              <a:gd name="adj4" fmla="val -58491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Synchronous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F56719-786B-B64C-89A6-EFB7362D6C38}"/>
              </a:ext>
            </a:extLst>
          </p:cNvPr>
          <p:cNvCxnSpPr/>
          <p:nvPr/>
        </p:nvCxnSpPr>
        <p:spPr>
          <a:xfrm flipH="1" flipV="1">
            <a:off x="4325257" y="3429000"/>
            <a:ext cx="2481943" cy="7801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175852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buildSequence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yield(cur)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endParaRPr lang="en-US" sz="20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b="1" dirty="0" err="1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rgbClr val="660E7A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CCEA107D-2DE2-8647-8929-34DE0EEF2832}"/>
              </a:ext>
            </a:extLst>
          </p:cNvPr>
          <p:cNvSpPr/>
          <p:nvPr/>
        </p:nvSpPr>
        <p:spPr>
          <a:xfrm>
            <a:off x="838200" y="5427787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84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threads we can have?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44242" y="2767281"/>
            <a:ext cx="47849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10 000 </a:t>
            </a:r>
            <a:r>
              <a:rPr lang="en-US" sz="6000" dirty="0"/>
              <a:t>😩</a:t>
            </a:r>
          </a:p>
        </p:txBody>
      </p:sp>
    </p:spTree>
    <p:extLst>
      <p:ext uri="{BB962C8B-B14F-4D97-AF65-F5344CB8AC3E}">
        <p14:creationId xmlns:p14="http://schemas.microsoft.com/office/powerpoint/2010/main" val="67529230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buildSequence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yield(cur)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endParaRPr lang="en-US" sz="20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b="1" dirty="0" err="1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rgbClr val="660E7A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endParaRPr lang="en-US" sz="20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CCEA107D-2DE2-8647-8929-34DE0EEF2832}"/>
              </a:ext>
            </a:extLst>
          </p:cNvPr>
          <p:cNvSpPr/>
          <p:nvPr/>
        </p:nvSpPr>
        <p:spPr>
          <a:xfrm>
            <a:off x="838200" y="5767754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23544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10CCC12A-C503-1F43-A19F-BF837A042724}"/>
              </a:ext>
            </a:extLst>
          </p:cNvPr>
          <p:cNvSpPr/>
          <p:nvPr/>
        </p:nvSpPr>
        <p:spPr>
          <a:xfrm>
            <a:off x="838200" y="2403230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34569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10CCC12A-C503-1F43-A19F-BF837A042724}"/>
              </a:ext>
            </a:extLst>
          </p:cNvPr>
          <p:cNvSpPr/>
          <p:nvPr/>
        </p:nvSpPr>
        <p:spPr>
          <a:xfrm>
            <a:off x="838200" y="2719751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1376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10CCC12A-C503-1F43-A19F-BF837A042724}"/>
              </a:ext>
            </a:extLst>
          </p:cNvPr>
          <p:cNvSpPr/>
          <p:nvPr/>
        </p:nvSpPr>
        <p:spPr>
          <a:xfrm>
            <a:off x="838200" y="3341070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0636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buildSequence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yield(cur)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endParaRPr lang="en-US" sz="20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b="1" dirty="0" err="1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rgbClr val="660E7A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  <a:endParaRPr lang="en-US" sz="20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CCEA107D-2DE2-8647-8929-34DE0EEF2832}"/>
              </a:ext>
            </a:extLst>
          </p:cNvPr>
          <p:cNvSpPr/>
          <p:nvPr/>
        </p:nvSpPr>
        <p:spPr>
          <a:xfrm>
            <a:off x="838200" y="5767754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4633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buildSequence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yield(cur)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endParaRPr lang="en-US" sz="20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b="1" dirty="0" err="1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rgbClr val="660E7A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</a:p>
          <a:p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endParaRPr lang="en-US" sz="20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CCEA107D-2DE2-8647-8929-34DE0EEF2832}"/>
              </a:ext>
            </a:extLst>
          </p:cNvPr>
          <p:cNvSpPr/>
          <p:nvPr/>
        </p:nvSpPr>
        <p:spPr>
          <a:xfrm>
            <a:off x="838200" y="6049106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84749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</a:p>
          <a:p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B7DA888A-6309-5D4D-B3AC-2762B183CA6A}"/>
              </a:ext>
            </a:extLst>
          </p:cNvPr>
          <p:cNvSpPr/>
          <p:nvPr/>
        </p:nvSpPr>
        <p:spPr>
          <a:xfrm>
            <a:off x="838200" y="3634153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9182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</a:p>
          <a:p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B7DA888A-6309-5D4D-B3AC-2762B183CA6A}"/>
              </a:ext>
            </a:extLst>
          </p:cNvPr>
          <p:cNvSpPr/>
          <p:nvPr/>
        </p:nvSpPr>
        <p:spPr>
          <a:xfrm>
            <a:off x="838200" y="3974120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30893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</a:p>
          <a:p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B7DA888A-6309-5D4D-B3AC-2762B183CA6A}"/>
              </a:ext>
            </a:extLst>
          </p:cNvPr>
          <p:cNvSpPr/>
          <p:nvPr/>
        </p:nvSpPr>
        <p:spPr>
          <a:xfrm>
            <a:off x="838200" y="4243749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5410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</a:p>
          <a:p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B7DA888A-6309-5D4D-B3AC-2762B183CA6A}"/>
              </a:ext>
            </a:extLst>
          </p:cNvPr>
          <p:cNvSpPr/>
          <p:nvPr/>
        </p:nvSpPr>
        <p:spPr>
          <a:xfrm>
            <a:off x="838200" y="3317630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145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threads we can have?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44242" y="2767281"/>
            <a:ext cx="47849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100 000 </a:t>
            </a:r>
            <a:r>
              <a:rPr lang="en-US" sz="6000" dirty="0"/>
              <a:t>😵</a:t>
            </a:r>
          </a:p>
        </p:txBody>
      </p:sp>
    </p:spTree>
    <p:extLst>
      <p:ext uri="{BB962C8B-B14F-4D97-AF65-F5344CB8AC3E}">
        <p14:creationId xmlns:p14="http://schemas.microsoft.com/office/powerpoint/2010/main" val="88533508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 err="1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rgbClr val="660E7A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</a:p>
          <a:p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  <a:endParaRPr lang="en-US" sz="2000" b="1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3E4DC1-F01B-7548-923A-F1E9A82F1B06}"/>
              </a:ext>
            </a:extLst>
          </p:cNvPr>
          <p:cNvSpPr/>
          <p:nvPr/>
        </p:nvSpPr>
        <p:spPr>
          <a:xfrm>
            <a:off x="838200" y="6060829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20260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buildSequence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cur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next = 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yield(cur) </a:t>
            </a:r>
            <a:b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b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 err="1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US" sz="2000" i="1" dirty="0" err="1">
                <a:solidFill>
                  <a:srgbClr val="660E7A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.iterator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</a:p>
          <a:p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iter.next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  <a:endParaRPr lang="en-US" sz="2000" b="1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3E4DC1-F01B-7548-923A-F1E9A82F1B06}"/>
              </a:ext>
            </a:extLst>
          </p:cNvPr>
          <p:cNvSpPr/>
          <p:nvPr/>
        </p:nvSpPr>
        <p:spPr>
          <a:xfrm>
            <a:off x="838200" y="6060829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19CCB8-881E-B146-9DDF-06D747082EC8}"/>
              </a:ext>
            </a:extLst>
          </p:cNvPr>
          <p:cNvSpPr txBox="1"/>
          <p:nvPr/>
        </p:nvSpPr>
        <p:spPr>
          <a:xfrm>
            <a:off x="5930153" y="6158242"/>
            <a:ext cx="2381509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 b="1"/>
            </a:lvl1pPr>
          </a:lstStyle>
          <a:p>
            <a:r>
              <a:rPr lang="en-US" b="0" dirty="0" err="1"/>
              <a:t>etc</a:t>
            </a:r>
            <a:r>
              <a:rPr lang="en-US" b="0" dirty="0"/>
              <a:t> ad </a:t>
            </a:r>
            <a:r>
              <a:rPr lang="en-US" b="0" dirty="0" err="1"/>
              <a:t>infinum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068590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0DA57-EA05-5244-8B40-C93A64498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Communicating Sequential Processes (CSP)</a:t>
            </a:r>
          </a:p>
        </p:txBody>
      </p:sp>
    </p:spTree>
    <p:extLst>
      <p:ext uri="{BB962C8B-B14F-4D97-AF65-F5344CB8AC3E}">
        <p14:creationId xmlns:p14="http://schemas.microsoft.com/office/powerpoint/2010/main" val="205562189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K9UodeXcAUoS2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1714500"/>
            <a:ext cx="6096000" cy="3429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Mutable State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9720198" y="6344982"/>
            <a:ext cx="2427962" cy="336920"/>
          </a:xfrm>
          <a:prstGeom prst="rect">
            <a:avLst/>
          </a:prstGeom>
        </p:spPr>
        <p:txBody>
          <a:bodyPr>
            <a:noAutofit/>
          </a:bodyPr>
          <a:lstStyle>
            <a:lvl1pPr marL="317500" marR="0" indent="-317500" algn="l" defTabSz="412750" eaLnBrk="1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635000" marR="0" indent="-317500" algn="l" defTabSz="412750" eaLnBrk="1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952500" marR="0" indent="-317500" algn="l" defTabSz="412750" eaLnBrk="1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270000" marR="0" indent="-317500" algn="l" defTabSz="412750" eaLnBrk="1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1587500" marR="0" indent="-317500" algn="l" defTabSz="412750" eaLnBrk="1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1905000" marR="0" indent="-317500" algn="l" defTabSz="412750" eaLnBrk="1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2222500" marR="0" indent="-317500" algn="l" defTabSz="412750" eaLnBrk="1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2540000" marR="0" indent="-317500" algn="l" defTabSz="412750" eaLnBrk="1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2857500" marR="0" indent="-317500" algn="l" defTabSz="412750" eaLnBrk="1" latinLnBrk="0" hangingPunct="1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>
              <a:buNone/>
            </a:pPr>
            <a:r>
              <a:rPr lang="en-US" sz="1800" kern="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@</a:t>
            </a:r>
            <a:r>
              <a:rPr lang="en-US" sz="1800" kern="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stefanobaghino</a:t>
            </a:r>
            <a:endParaRPr lang="en-US" sz="1800" kern="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7569" y="6327959"/>
            <a:ext cx="353943" cy="35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0292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Concurrent 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rgbClr val="660E7A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rgbClr val="660E7A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produce</a:t>
            </a:r>
            <a:r>
              <a:rPr lang="en-US" sz="2000" i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</a:t>
            </a:r>
            <a:r>
              <a:rPr lang="en-US" sz="2000" dirty="0">
                <a:solidFill>
                  <a:srgbClr val="0000F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rgbClr val="0000F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</a:t>
            </a:r>
            <a:r>
              <a:rPr lang="en-US" sz="2000" dirty="0">
                <a:solidFill>
                  <a:srgbClr val="0000F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rgbClr val="0000F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rgbClr val="0000F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send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(cur)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b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Line Callout 1 4">
            <a:extLst>
              <a:ext uri="{FF2B5EF4-FFF2-40B4-BE49-F238E27FC236}">
                <a16:creationId xmlns:a16="http://schemas.microsoft.com/office/drawing/2014/main" id="{5165765D-FAE7-4941-8919-FFCC32937034}"/>
              </a:ext>
            </a:extLst>
          </p:cNvPr>
          <p:cNvSpPr/>
          <p:nvPr/>
        </p:nvSpPr>
        <p:spPr>
          <a:xfrm>
            <a:off x="7491547" y="2598003"/>
            <a:ext cx="3684451" cy="830997"/>
          </a:xfrm>
          <a:prstGeom prst="borderCallout1">
            <a:avLst>
              <a:gd name="adj1" fmla="val 39095"/>
              <a:gd name="adj2" fmla="val -4654"/>
              <a:gd name="adj3" fmla="val -20676"/>
              <a:gd name="adj4" fmla="val -6991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Asynchronous</a:t>
            </a:r>
          </a:p>
          <a:p>
            <a:pPr algn="ctr"/>
            <a:r>
              <a:rPr lang="en-US" sz="2400" dirty="0"/>
              <a:t>(like a light-weight thread)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9223777-5024-8F4B-B9E7-DFBACA93D3C9}"/>
              </a:ext>
            </a:extLst>
          </p:cNvPr>
          <p:cNvSpPr/>
          <p:nvPr/>
        </p:nvSpPr>
        <p:spPr>
          <a:xfrm>
            <a:off x="838200" y="3305906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36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Concurrent 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produce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send(cur)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sz="2000" b="1" dirty="0">
              <a:solidFill>
                <a:schemeClr val="bg2">
                  <a:lumMod val="75000"/>
                </a:schemeClr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args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Array&lt;String&gt;) 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runBlocking</a:t>
            </a:r>
            <a:r>
              <a:rPr lang="en-US" sz="2000" i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i="1" dirty="0" err="1">
                <a:solidFill>
                  <a:srgbClr val="660E7A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receive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Line Callout 1 4">
            <a:extLst>
              <a:ext uri="{FF2B5EF4-FFF2-40B4-BE49-F238E27FC236}">
                <a16:creationId xmlns:a16="http://schemas.microsoft.com/office/drawing/2014/main" id="{FB4DAE56-595B-C344-8B2C-24FE4710775F}"/>
              </a:ext>
            </a:extLst>
          </p:cNvPr>
          <p:cNvSpPr/>
          <p:nvPr/>
        </p:nvSpPr>
        <p:spPr>
          <a:xfrm>
            <a:off x="7491547" y="2598003"/>
            <a:ext cx="3684451" cy="830997"/>
          </a:xfrm>
          <a:prstGeom prst="borderCallout1">
            <a:avLst>
              <a:gd name="adj1" fmla="val 39095"/>
              <a:gd name="adj2" fmla="val -4654"/>
              <a:gd name="adj3" fmla="val -20676"/>
              <a:gd name="adj4" fmla="val -6991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Asynchronous</a:t>
            </a:r>
          </a:p>
          <a:p>
            <a:pPr algn="ctr"/>
            <a:r>
              <a:rPr lang="en-US" sz="2400" dirty="0"/>
              <a:t>(can be in different thread)</a:t>
            </a:r>
          </a:p>
        </p:txBody>
      </p:sp>
      <p:sp>
        <p:nvSpPr>
          <p:cNvPr id="8" name="Line Callout 1 7">
            <a:extLst>
              <a:ext uri="{FF2B5EF4-FFF2-40B4-BE49-F238E27FC236}">
                <a16:creationId xmlns:a16="http://schemas.microsoft.com/office/drawing/2014/main" id="{E9D5CE5D-4884-BC49-AA47-79814770DDA8}"/>
              </a:ext>
            </a:extLst>
          </p:cNvPr>
          <p:cNvSpPr/>
          <p:nvPr/>
        </p:nvSpPr>
        <p:spPr>
          <a:xfrm>
            <a:off x="7491547" y="3969543"/>
            <a:ext cx="3684451" cy="461665"/>
          </a:xfrm>
          <a:prstGeom prst="borderCallout1">
            <a:avLst>
              <a:gd name="adj1" fmla="val 94987"/>
              <a:gd name="adj2" fmla="val -4260"/>
              <a:gd name="adj3" fmla="val 295810"/>
              <a:gd name="adj4" fmla="val -2382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Another coroutine</a:t>
            </a:r>
          </a:p>
        </p:txBody>
      </p:sp>
    </p:spTree>
    <p:extLst>
      <p:ext uri="{BB962C8B-B14F-4D97-AF65-F5344CB8AC3E}">
        <p14:creationId xmlns:p14="http://schemas.microsoft.com/office/powerpoint/2010/main" val="2877672602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Concurrent 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produce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send(cur)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sz="2000" b="1" dirty="0">
              <a:solidFill>
                <a:schemeClr val="bg2">
                  <a:lumMod val="75000"/>
                </a:schemeClr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args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Array&lt;String&gt;) 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runBlocking</a:t>
            </a:r>
            <a:r>
              <a:rPr lang="en-US" sz="2000" i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i="1" dirty="0" err="1">
                <a:solidFill>
                  <a:srgbClr val="660E7A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sz="2000" i="1" dirty="0" err="1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receive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Line Callout 1 4">
            <a:extLst>
              <a:ext uri="{FF2B5EF4-FFF2-40B4-BE49-F238E27FC236}">
                <a16:creationId xmlns:a16="http://schemas.microsoft.com/office/drawing/2014/main" id="{FB4DAE56-595B-C344-8B2C-24FE4710775F}"/>
              </a:ext>
            </a:extLst>
          </p:cNvPr>
          <p:cNvSpPr/>
          <p:nvPr/>
        </p:nvSpPr>
        <p:spPr>
          <a:xfrm>
            <a:off x="7491547" y="2598003"/>
            <a:ext cx="3684451" cy="830997"/>
          </a:xfrm>
          <a:prstGeom prst="borderCallout1">
            <a:avLst>
              <a:gd name="adj1" fmla="val 39095"/>
              <a:gd name="adj2" fmla="val -4654"/>
              <a:gd name="adj3" fmla="val -20676"/>
              <a:gd name="adj4" fmla="val -6991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Asynchronous</a:t>
            </a:r>
          </a:p>
          <a:p>
            <a:pPr algn="ctr"/>
            <a:r>
              <a:rPr lang="en-US" sz="2400" dirty="0"/>
              <a:t>(can be in different thread)</a:t>
            </a:r>
          </a:p>
        </p:txBody>
      </p:sp>
      <p:sp>
        <p:nvSpPr>
          <p:cNvPr id="8" name="Line Callout 1 7">
            <a:extLst>
              <a:ext uri="{FF2B5EF4-FFF2-40B4-BE49-F238E27FC236}">
                <a16:creationId xmlns:a16="http://schemas.microsoft.com/office/drawing/2014/main" id="{E9D5CE5D-4884-BC49-AA47-79814770DDA8}"/>
              </a:ext>
            </a:extLst>
          </p:cNvPr>
          <p:cNvSpPr/>
          <p:nvPr/>
        </p:nvSpPr>
        <p:spPr>
          <a:xfrm>
            <a:off x="7491547" y="3969543"/>
            <a:ext cx="3684451" cy="461665"/>
          </a:xfrm>
          <a:prstGeom prst="borderCallout1">
            <a:avLst>
              <a:gd name="adj1" fmla="val 94987"/>
              <a:gd name="adj2" fmla="val -4260"/>
              <a:gd name="adj3" fmla="val 295810"/>
              <a:gd name="adj4" fmla="val -2382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Another coroutine</a:t>
            </a:r>
          </a:p>
        </p:txBody>
      </p:sp>
      <p:sp>
        <p:nvSpPr>
          <p:cNvPr id="9" name="Line Callout 1 8">
            <a:extLst>
              <a:ext uri="{FF2B5EF4-FFF2-40B4-BE49-F238E27FC236}">
                <a16:creationId xmlns:a16="http://schemas.microsoft.com/office/drawing/2014/main" id="{A33FC24F-C09E-6742-AA66-BCA87CE6AB6D}"/>
              </a:ext>
            </a:extLst>
          </p:cNvPr>
          <p:cNvSpPr/>
          <p:nvPr/>
        </p:nvSpPr>
        <p:spPr>
          <a:xfrm>
            <a:off x="7491546" y="6267271"/>
            <a:ext cx="3684451" cy="461665"/>
          </a:xfrm>
          <a:prstGeom prst="borderCallout1">
            <a:avLst>
              <a:gd name="adj1" fmla="val 47829"/>
              <a:gd name="adj2" fmla="val -4260"/>
              <a:gd name="adj3" fmla="val -31156"/>
              <a:gd name="adj4" fmla="val -57703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Receives</a:t>
            </a:r>
            <a:r>
              <a:rPr lang="en-US" sz="2400" dirty="0"/>
              <a:t> from </a:t>
            </a:r>
            <a:r>
              <a:rPr lang="en-US" sz="2400" b="1" dirty="0"/>
              <a:t>channel</a:t>
            </a:r>
          </a:p>
        </p:txBody>
      </p:sp>
    </p:spTree>
    <p:extLst>
      <p:ext uri="{BB962C8B-B14F-4D97-AF65-F5344CB8AC3E}">
        <p14:creationId xmlns:p14="http://schemas.microsoft.com/office/powerpoint/2010/main" val="357523008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Concurrent 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produce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send(cur)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sz="2000" b="1" dirty="0">
              <a:solidFill>
                <a:schemeClr val="bg2">
                  <a:lumMod val="75000"/>
                </a:schemeClr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args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Array&lt;String&gt;) =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runBlocking</a:t>
            </a:r>
            <a:r>
              <a:rPr lang="en-US" sz="2000" i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i="1" dirty="0" err="1">
                <a:solidFill>
                  <a:srgbClr val="660E7A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receive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1063FFC1-8F0D-BA47-BFBB-F7C4064EFB89}"/>
              </a:ext>
            </a:extLst>
          </p:cNvPr>
          <p:cNvSpPr/>
          <p:nvPr/>
        </p:nvSpPr>
        <p:spPr>
          <a:xfrm>
            <a:off x="838200" y="5773334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20983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Concurrent Fibonacci sequence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6840" y="2057460"/>
            <a:ext cx="888492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 produce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 =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 =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send(cur)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cur +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cur = next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next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tmp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sz="2000" b="1" dirty="0">
              <a:solidFill>
                <a:schemeClr val="bg2">
                  <a:lumMod val="75000"/>
                </a:schemeClr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b="1" dirty="0">
                <a:solidFill>
                  <a:srgbClr val="00008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args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Array&lt;String&gt;) =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runBlocking</a:t>
            </a:r>
            <a:r>
              <a:rPr lang="en-US" sz="2000" i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  <a:b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i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i="1" dirty="0" err="1">
                <a:solidFill>
                  <a:srgbClr val="660E7A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receive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</a:t>
            </a:r>
          </a:p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000" i="1" dirty="0" err="1">
                <a:solidFill>
                  <a:srgbClr val="660E7A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fibonacci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sz="2000" i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receive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()) // 1 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1063FFC1-8F0D-BA47-BFBB-F7C4064EFB89}"/>
              </a:ext>
            </a:extLst>
          </p:cNvPr>
          <p:cNvSpPr/>
          <p:nvPr/>
        </p:nvSpPr>
        <p:spPr>
          <a:xfrm>
            <a:off x="838200" y="6078133"/>
            <a:ext cx="515815" cy="32824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444DC2-5223-B445-AB56-314BD684A833}"/>
              </a:ext>
            </a:extLst>
          </p:cNvPr>
          <p:cNvSpPr txBox="1"/>
          <p:nvPr/>
        </p:nvSpPr>
        <p:spPr>
          <a:xfrm>
            <a:off x="9210383" y="6158242"/>
            <a:ext cx="2381509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 b="1"/>
            </a:lvl1pPr>
          </a:lstStyle>
          <a:p>
            <a:r>
              <a:rPr lang="en-US" b="0" dirty="0" err="1"/>
              <a:t>etc</a:t>
            </a:r>
            <a:r>
              <a:rPr lang="en-US" b="0" dirty="0"/>
              <a:t> ad </a:t>
            </a:r>
            <a:r>
              <a:rPr lang="en-US" b="0" dirty="0" err="1"/>
              <a:t>infinum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410081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vs Language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Keeping the core language small</a:t>
            </a:r>
          </a:p>
        </p:txBody>
      </p:sp>
    </p:spTree>
    <p:extLst>
      <p:ext uri="{BB962C8B-B14F-4D97-AF65-F5344CB8AC3E}">
        <p14:creationId xmlns:p14="http://schemas.microsoft.com/office/powerpoint/2010/main" val="1795144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 to the rescue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Sort of </a:t>
            </a:r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43785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81400" y="3449137"/>
            <a:ext cx="3990474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  <a:sym typeface="Helvetica Light"/>
              </a:rPr>
              <a:t>async</a:t>
            </a:r>
            <a:r>
              <a:rPr lang="en-US" sz="28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  <a:sym typeface="Helvetica Light"/>
              </a:rPr>
              <a:t>/await</a:t>
            </a:r>
          </a:p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  <a:sym typeface="Helvetica Light"/>
              </a:rPr>
              <a:t>generate/yield</a:t>
            </a:r>
          </a:p>
        </p:txBody>
      </p:sp>
      <p:sp>
        <p:nvSpPr>
          <p:cNvPr id="6" name="Right Brace 5"/>
          <p:cNvSpPr/>
          <p:nvPr/>
        </p:nvSpPr>
        <p:spPr>
          <a:xfrm>
            <a:off x="7327308" y="3604500"/>
            <a:ext cx="185783" cy="63281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571874" y="3689277"/>
            <a:ext cx="1553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Keywords</a:t>
            </a:r>
          </a:p>
        </p:txBody>
      </p:sp>
    </p:spTree>
    <p:extLst>
      <p:ext uri="{BB962C8B-B14F-4D97-AF65-F5344CB8AC3E}">
        <p14:creationId xmlns:p14="http://schemas.microsoft.com/office/powerpoint/2010/main" val="99434216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coroutines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81400" y="3664581"/>
            <a:ext cx="399047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  <a:sym typeface="Helvetica Light"/>
              </a:rPr>
              <a:t>suspend</a:t>
            </a:r>
          </a:p>
        </p:txBody>
      </p:sp>
      <p:sp>
        <p:nvSpPr>
          <p:cNvPr id="6" name="Right Brace 5"/>
          <p:cNvSpPr/>
          <p:nvPr/>
        </p:nvSpPr>
        <p:spPr>
          <a:xfrm>
            <a:off x="7327308" y="3604500"/>
            <a:ext cx="185783" cy="63281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571874" y="3689277"/>
            <a:ext cx="129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Modifier</a:t>
            </a:r>
          </a:p>
        </p:txBody>
      </p:sp>
    </p:spTree>
    <p:extLst>
      <p:ext uri="{BB962C8B-B14F-4D97-AF65-F5344CB8AC3E}">
        <p14:creationId xmlns:p14="http://schemas.microsoft.com/office/powerpoint/2010/main" val="191059815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coroutines</a:t>
            </a:r>
          </a:p>
        </p:txBody>
      </p:sp>
      <p:sp>
        <p:nvSpPr>
          <p:cNvPr id="2" name="Oval 1"/>
          <p:cNvSpPr/>
          <p:nvPr/>
        </p:nvSpPr>
        <p:spPr>
          <a:xfrm>
            <a:off x="2229855" y="3477239"/>
            <a:ext cx="2791326" cy="1529199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Standard</a:t>
            </a:r>
            <a:r>
              <a:rPr kumimoji="0" lang="en-US" sz="3200" b="0" i="0" u="none" strike="noStrike" cap="none" spc="0" normalizeH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library</a:t>
            </a: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54258440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coroutines</a:t>
            </a:r>
          </a:p>
        </p:txBody>
      </p:sp>
      <p:sp>
        <p:nvSpPr>
          <p:cNvPr id="2" name="Oval 1"/>
          <p:cNvSpPr/>
          <p:nvPr/>
        </p:nvSpPr>
        <p:spPr>
          <a:xfrm>
            <a:off x="2229855" y="3477239"/>
            <a:ext cx="2791326" cy="1529199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Standard</a:t>
            </a:r>
            <a:r>
              <a:rPr kumimoji="0" lang="en-US" sz="3200" b="0" i="0" u="none" strike="noStrike" cap="none" spc="0" normalizeH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library</a:t>
            </a: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Oval 2"/>
          <p:cNvSpPr/>
          <p:nvPr/>
        </p:nvSpPr>
        <p:spPr>
          <a:xfrm>
            <a:off x="2229855" y="2164384"/>
            <a:ext cx="8069179" cy="4154907"/>
          </a:xfrm>
          <a:prstGeom prst="ellipse">
            <a:avLst/>
          </a:prstGeom>
          <a:noFill/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77854" y="3113323"/>
            <a:ext cx="4283242" cy="22570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b="1" u="sng" dirty="0" err="1">
                <a:solidFill>
                  <a:srgbClr val="000000"/>
                </a:solidFill>
                <a:sym typeface="Helvetica Light"/>
              </a:rPr>
              <a:t>k</a:t>
            </a:r>
            <a:r>
              <a:rPr kumimoji="0" lang="en-US" sz="2800" b="1" i="0" u="sng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otlinx</a:t>
            </a:r>
            <a:r>
              <a:rPr kumimoji="0" lang="en-US" sz="2800" b="1" i="0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-coroutines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000000"/>
                </a:solidFill>
                <a:sym typeface="Helvetica Light"/>
              </a:rPr>
              <a:t>launch, </a:t>
            </a:r>
            <a:r>
              <a:rPr lang="en-US" sz="2800" dirty="0" err="1">
                <a:solidFill>
                  <a:srgbClr val="000000"/>
                </a:solidFill>
                <a:sym typeface="Helvetica Light"/>
              </a:rPr>
              <a:t>async</a:t>
            </a:r>
            <a:r>
              <a:rPr lang="en-US" sz="2800" dirty="0">
                <a:solidFill>
                  <a:srgbClr val="000000"/>
                </a:solidFill>
                <a:sym typeface="Helvetica Light"/>
              </a:rPr>
              <a:t>, </a:t>
            </a:r>
            <a:r>
              <a:rPr lang="en-US" sz="2800" dirty="0" err="1">
                <a:solidFill>
                  <a:srgbClr val="000000"/>
                </a:solidFill>
                <a:sym typeface="Helvetica Light"/>
              </a:rPr>
              <a:t>runBlocking</a:t>
            </a:r>
            <a:r>
              <a:rPr lang="en-US" sz="2800" dirty="0">
                <a:solidFill>
                  <a:srgbClr val="000000"/>
                </a:solidFill>
                <a:sym typeface="Helvetica Light"/>
              </a:rPr>
              <a:t>, future, delay,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Job, Deferred, </a:t>
            </a: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etc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44050" y="6457890"/>
            <a:ext cx="53319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000" dirty="0">
                <a:hlinkClick r:id="rId2"/>
              </a:rPr>
              <a:t>http://github.com/kotlin/kotlinx.coroutines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05328440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more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Communicating Sequential Processes (CSP) Style</a:t>
            </a:r>
          </a:p>
          <a:p>
            <a:pPr lvl="1"/>
            <a:r>
              <a:rPr lang="en-US" dirty="0"/>
              <a:t>Channels and Actors</a:t>
            </a:r>
          </a:p>
          <a:p>
            <a:pPr lvl="1"/>
            <a:r>
              <a:rPr lang="en-US" dirty="0"/>
              <a:t>Selection and synchronization</a:t>
            </a:r>
          </a:p>
          <a:p>
            <a:pPr lvl="1"/>
            <a:r>
              <a:rPr lang="en-US" dirty="0"/>
              <a:t>Job hierarchies and cancellation</a:t>
            </a:r>
          </a:p>
          <a:p>
            <a:endParaRPr lang="en-US" dirty="0"/>
          </a:p>
          <a:p>
            <a:r>
              <a:rPr lang="en-US" dirty="0"/>
              <a:t>Learn more in </a:t>
            </a:r>
            <a:r>
              <a:rPr lang="en-US" dirty="0">
                <a:hlinkClick r:id="rId2"/>
              </a:rPr>
              <a:t>Guide to kotlinx.coroutines by example</a:t>
            </a:r>
            <a:endParaRPr lang="en-US" dirty="0"/>
          </a:p>
          <a:p>
            <a:endParaRPr lang="en-US" dirty="0"/>
          </a:p>
          <a:p>
            <a:r>
              <a:rPr lang="en-US" b="1" dirty="0" err="1"/>
              <a:t>KotlinConf</a:t>
            </a:r>
            <a:r>
              <a:rPr lang="en-US" b="1" dirty="0"/>
              <a:t> 2018</a:t>
            </a:r>
            <a:r>
              <a:rPr lang="en-US" dirty="0"/>
              <a:t> (3-5 Oct) in Amsterdam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10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3815985" y="3068960"/>
            <a:ext cx="45600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>
                <a:ln w="19050">
                  <a:noFill/>
                  <a:prstDash val="solid"/>
                </a:ln>
                <a:solidFill>
                  <a:schemeClr val="accent3"/>
                </a:solidFill>
              </a:rPr>
              <a:t>Any questions?</a:t>
            </a:r>
            <a:endParaRPr lang="ru-RU" sz="5400" b="1">
              <a:ln w="19050">
                <a:noFill/>
                <a:prstDash val="solid"/>
              </a:ln>
              <a:solidFill>
                <a:schemeClr val="accent3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79576" y="5117123"/>
            <a:ext cx="77768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Slides are available at </a:t>
            </a:r>
            <a:r>
              <a:rPr lang="en-US" sz="2000" b="1" u="sng" dirty="0">
                <a:hlinkClick r:id="rId2"/>
              </a:rPr>
              <a:t>www.slideshare.net/elizarov</a:t>
            </a:r>
            <a:endParaRPr lang="en-US" sz="2000" b="1" u="sng" dirty="0"/>
          </a:p>
          <a:p>
            <a:pPr algn="ctr"/>
            <a:r>
              <a:rPr lang="en-US" sz="2000" dirty="0"/>
              <a:t>email me to </a:t>
            </a:r>
            <a:r>
              <a:rPr lang="en-US" sz="2000" b="1" dirty="0"/>
              <a:t>elizarov</a:t>
            </a:r>
            <a:r>
              <a:rPr lang="en-US" sz="2000" dirty="0"/>
              <a:t> at gmail</a:t>
            </a:r>
          </a:p>
          <a:p>
            <a:pPr algn="ctr"/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relizarov</a:t>
            </a:r>
            <a:endParaRPr lang="ru-RU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921" y="5778843"/>
            <a:ext cx="353943" cy="35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542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Callbacks: before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83362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(): Token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makes request for a token &amp; waits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returns result when received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8" name="Oval 7"/>
          <p:cNvSpPr/>
          <p:nvPr/>
        </p:nvSpPr>
        <p:spPr>
          <a:xfrm>
            <a:off x="1925960" y="1679395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120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55548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(Token) -&gt; Unit)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makes request for a token, invokes callback when done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// returns immediately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925960" y="1679395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681322" y="1451771"/>
            <a:ext cx="1353787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callback</a:t>
            </a:r>
          </a:p>
        </p:txBody>
      </p:sp>
    </p:spTree>
    <p:extLst>
      <p:ext uri="{BB962C8B-B14F-4D97-AF65-F5344CB8AC3E}">
        <p14:creationId xmlns:p14="http://schemas.microsoft.com/office/powerpoint/2010/main" val="353554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Callbacks: before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5554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(Token) -&gt; Unit)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(token: Token, item: Item): Post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sends item to the server &amp; waits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returns resulting post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dirty="0">
              <a:solidFill>
                <a:schemeClr val="bg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1925960" y="1996411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150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Speaker: Roman Elizarov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3970421" y="1825625"/>
            <a:ext cx="7615990" cy="4351338"/>
          </a:xfrm>
        </p:spPr>
        <p:txBody>
          <a:bodyPr>
            <a:normAutofit/>
          </a:bodyPr>
          <a:lstStyle/>
          <a:p>
            <a:r>
              <a:rPr lang="en-US" dirty="0"/>
              <a:t>17+ years experience</a:t>
            </a:r>
          </a:p>
          <a:p>
            <a:r>
              <a:rPr lang="en-US" dirty="0"/>
              <a:t>Previously developed high-perf trading software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@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Devexperts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/>
              <a:t>Teach concurrent &amp; distributed programming </a:t>
            </a:r>
            <a:br>
              <a:rPr lang="en-US" dirty="0"/>
            </a:b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@ St. Petersburg ITMO University</a:t>
            </a:r>
          </a:p>
          <a:p>
            <a:r>
              <a:rPr lang="en-US" dirty="0"/>
              <a:t>Chief judge </a:t>
            </a:r>
            <a:br>
              <a:rPr lang="en-US" dirty="0"/>
            </a:b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@ Northern Eurasia Contest / ACM ICPC </a:t>
            </a:r>
          </a:p>
          <a:p>
            <a:r>
              <a:rPr lang="en-US" dirty="0"/>
              <a:t>Now team lead in Kotlin Libraries 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@ </a:t>
            </a:r>
            <a:r>
              <a:rPr lang="en-US" dirty="0" err="1">
                <a:solidFill>
                  <a:srgbClr val="0070C0"/>
                </a:solidFill>
              </a:rPr>
              <a:t>JetBrains</a:t>
            </a:r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23" y="1825625"/>
            <a:ext cx="2778826" cy="416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640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73836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(Token) -&gt; Unit)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(token: Token, item: Item,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    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(Post) -&gt; Unit)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sends item to the server, invokes callback when done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// returns immediately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endParaRPr lang="en-US" sz="2000" dirty="0">
              <a:solidFill>
                <a:schemeClr val="bg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1925960" y="1996411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938122" y="2356451"/>
            <a:ext cx="1353787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callback</a:t>
            </a:r>
          </a:p>
        </p:txBody>
      </p:sp>
    </p:spTree>
    <p:extLst>
      <p:ext uri="{BB962C8B-B14F-4D97-AF65-F5344CB8AC3E}">
        <p14:creationId xmlns:p14="http://schemas.microsoft.com/office/powerpoint/2010/main" val="5875861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Callbacks: before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73836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(Token) -&gt; Unit)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Item,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(Post) -&gt; Unit)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0" y="4196418"/>
            <a:ext cx="880872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25432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73836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(Token) -&gt; Unit)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Item,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(Post) -&gt; Unit)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0" y="4196418"/>
            <a:ext cx="88087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Oval 4"/>
          <p:cNvSpPr/>
          <p:nvPr/>
        </p:nvSpPr>
        <p:spPr>
          <a:xfrm rot="9364280">
            <a:off x="1960745" y="5649322"/>
            <a:ext cx="2054390" cy="575787"/>
          </a:xfrm>
          <a:prstGeom prst="ellipse">
            <a:avLst/>
          </a:prstGeom>
          <a:solidFill>
            <a:srgbClr val="FFFF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1 8"/>
          <p:cNvSpPr/>
          <p:nvPr/>
        </p:nvSpPr>
        <p:spPr>
          <a:xfrm>
            <a:off x="4724151" y="6109015"/>
            <a:ext cx="3444489" cy="523220"/>
          </a:xfrm>
          <a:prstGeom prst="borderCallout1">
            <a:avLst>
              <a:gd name="adj1" fmla="val 30401"/>
              <a:gd name="adj2" fmla="val -2619"/>
              <a:gd name="adj3" fmla="val -19254"/>
              <a:gd name="adj4" fmla="val -31821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aka </a:t>
            </a:r>
            <a:r>
              <a:rPr lang="en-US" sz="2800" dirty="0"/>
              <a:t>“callback hell”</a:t>
            </a:r>
          </a:p>
        </p:txBody>
      </p:sp>
      <p:sp>
        <p:nvSpPr>
          <p:cNvPr id="10" name="Line Callout 1 9"/>
          <p:cNvSpPr/>
          <p:nvPr/>
        </p:nvSpPr>
        <p:spPr>
          <a:xfrm>
            <a:off x="7261610" y="3176373"/>
            <a:ext cx="4762750" cy="830997"/>
          </a:xfrm>
          <a:prstGeom prst="borderCallout1">
            <a:avLst>
              <a:gd name="adj1" fmla="val 106112"/>
              <a:gd name="adj2" fmla="val -2498"/>
              <a:gd name="adj3" fmla="val 163251"/>
              <a:gd name="adj4" fmla="val -10728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This is simplified. Handling exceptions makes it a real mess</a:t>
            </a:r>
          </a:p>
        </p:txBody>
      </p:sp>
    </p:spTree>
    <p:extLst>
      <p:ext uri="{BB962C8B-B14F-4D97-AF65-F5344CB8AC3E}">
        <p14:creationId xmlns:p14="http://schemas.microsoft.com/office/powerpoint/2010/main" val="39541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Futures/Promises/Rx </a:t>
            </a:r>
            <a:br>
              <a:rPr lang="en-US" dirty="0"/>
            </a:br>
            <a:r>
              <a:rPr lang="en-US" dirty="0"/>
              <a:t>to the rescue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Sort of </a:t>
            </a:r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263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before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55548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(Token) -&gt; Unit)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makes request for a token, invokes callback when done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// returns immediately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925960" y="1679395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950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55548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(): Promise&lt;Token&gt;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makes request for a token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// returns promise for a future result immediately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925960" y="1679395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681322" y="1451771"/>
            <a:ext cx="1353787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future</a:t>
            </a:r>
          </a:p>
        </p:txBody>
      </p:sp>
    </p:spTree>
    <p:extLst>
      <p:ext uri="{BB962C8B-B14F-4D97-AF65-F5344CB8AC3E}">
        <p14:creationId xmlns:p14="http://schemas.microsoft.com/office/powerpoint/2010/main" val="16966434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before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5554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Promise&lt;Token&gt;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(token: Token, item: Item,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    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cb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(Post) -&gt; Unit)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sends item to the server, invokes callback when done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// returns immediately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10" name="Oval 9"/>
          <p:cNvSpPr/>
          <p:nvPr/>
        </p:nvSpPr>
        <p:spPr>
          <a:xfrm>
            <a:off x="1925960" y="1996411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58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90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Promise&lt;Token&gt;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(token: Token, item: Item): Promise&lt;Post&gt;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sends item to the server  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// returns promise for a future result immediately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endParaRPr lang="en-US" sz="2000" dirty="0">
              <a:solidFill>
                <a:schemeClr val="bg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862853" y="1750994"/>
            <a:ext cx="1353787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future</a:t>
            </a:r>
          </a:p>
        </p:txBody>
      </p:sp>
      <p:sp>
        <p:nvSpPr>
          <p:cNvPr id="10" name="Oval 9"/>
          <p:cNvSpPr/>
          <p:nvPr/>
        </p:nvSpPr>
        <p:spPr>
          <a:xfrm>
            <a:off x="1925960" y="1996411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5327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before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Promise&lt;Token&gt;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Promise&lt;Post&gt;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0" y="4196418"/>
            <a:ext cx="88087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00994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Promise&lt;Token&gt;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Promise&lt;Post&gt;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0" y="4196418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</a:t>
            </a:r>
            <a:r>
              <a:rPr lang="mr-IN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2000" i="1" dirty="0" err="1"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    .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thenCompose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-&gt; </a:t>
            </a:r>
            <a:r>
              <a:rPr lang="mr-IN" sz="2000" i="1" dirty="0" err="1"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b="1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.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thenAccept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&gt;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Line Callout 1 8"/>
          <p:cNvSpPr/>
          <p:nvPr/>
        </p:nvSpPr>
        <p:spPr>
          <a:xfrm>
            <a:off x="7421880" y="3168533"/>
            <a:ext cx="3049115" cy="830997"/>
          </a:xfrm>
          <a:prstGeom prst="borderCallout1">
            <a:avLst>
              <a:gd name="adj1" fmla="val 70195"/>
              <a:gd name="adj2" fmla="val -3858"/>
              <a:gd name="adj3" fmla="val 196858"/>
              <a:gd name="adj4" fmla="val -4003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err="1"/>
              <a:t>Composable</a:t>
            </a:r>
            <a:r>
              <a:rPr lang="en-US" sz="2400" dirty="0"/>
              <a:t> &amp;</a:t>
            </a:r>
          </a:p>
          <a:p>
            <a:r>
              <a:rPr lang="en-US" sz="2400" dirty="0"/>
              <a:t>propagates exceptions</a:t>
            </a:r>
          </a:p>
        </p:txBody>
      </p:sp>
      <p:sp>
        <p:nvSpPr>
          <p:cNvPr id="10" name="Line Callout 1 9"/>
          <p:cNvSpPr/>
          <p:nvPr/>
        </p:nvSpPr>
        <p:spPr>
          <a:xfrm>
            <a:off x="1322911" y="6142961"/>
            <a:ext cx="3200093" cy="461665"/>
          </a:xfrm>
          <a:prstGeom prst="borderCallout1">
            <a:avLst>
              <a:gd name="adj1" fmla="val -24979"/>
              <a:gd name="adj2" fmla="val 51763"/>
              <a:gd name="adj3" fmla="val -142951"/>
              <a:gd name="adj4" fmla="val 69578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No nesting indentation</a:t>
            </a:r>
          </a:p>
        </p:txBody>
      </p:sp>
    </p:spTree>
    <p:extLst>
      <p:ext uri="{BB962C8B-B14F-4D97-AF65-F5344CB8AC3E}">
        <p14:creationId xmlns:p14="http://schemas.microsoft.com/office/powerpoint/2010/main" val="732352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135" y="2904194"/>
            <a:ext cx="4723731" cy="1049613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Pragmatic. Concise. Modern. Interoperable with Java.</a:t>
            </a:r>
          </a:p>
        </p:txBody>
      </p:sp>
    </p:spTree>
    <p:extLst>
      <p:ext uri="{BB962C8B-B14F-4D97-AF65-F5344CB8AC3E}">
        <p14:creationId xmlns:p14="http://schemas.microsoft.com/office/powerpoint/2010/main" val="1313155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Promise&lt;Token&gt;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Promise&lt;Post&gt;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0" y="4196418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</a:t>
            </a:r>
            <a:r>
              <a:rPr lang="mr-IN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2000" i="1" dirty="0" err="1"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    .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thenCompose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-&gt; </a:t>
            </a:r>
            <a:r>
              <a:rPr lang="mr-IN" sz="2000" i="1" dirty="0" err="1"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b="1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.</a:t>
            </a:r>
            <a:r>
              <a:rPr lang="mr-IN" sz="2000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thenAccept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&gt;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Line Callout 1 10"/>
          <p:cNvSpPr/>
          <p:nvPr/>
        </p:nvSpPr>
        <p:spPr>
          <a:xfrm>
            <a:off x="5821833" y="6142960"/>
            <a:ext cx="3703167" cy="461665"/>
          </a:xfrm>
          <a:prstGeom prst="borderCallout1">
            <a:avLst>
              <a:gd name="adj1" fmla="val -34882"/>
              <a:gd name="adj2" fmla="val 4139"/>
              <a:gd name="adj3" fmla="val -133048"/>
              <a:gd name="adj4" fmla="val -16621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But all those </a:t>
            </a:r>
            <a:r>
              <a:rPr lang="en-US" sz="2400" dirty="0" err="1"/>
              <a:t>combinators</a:t>
            </a:r>
            <a:r>
              <a:rPr lang="mr-IN" sz="2400" dirty="0"/>
              <a:t>…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41454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coroutines to the rescue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get real</a:t>
            </a:r>
          </a:p>
        </p:txBody>
      </p:sp>
    </p:spTree>
    <p:extLst>
      <p:ext uri="{BB962C8B-B14F-4D97-AF65-F5344CB8AC3E}">
        <p14:creationId xmlns:p14="http://schemas.microsoft.com/office/powerpoint/2010/main" val="267223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Coroutines: before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55548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(): Promise&lt;Token&gt;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makes request for a token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// returns promise for a future result immediately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925960" y="1679395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7502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55548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suspend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(): Token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makes request for a token &amp; </a:t>
            </a:r>
            <a:r>
              <a:rPr lang="en-US" sz="2000" b="1" i="1" dirty="0">
                <a:latin typeface="Menlo" charset="0"/>
                <a:ea typeface="Menlo" charset="0"/>
                <a:cs typeface="Menlo" charset="0"/>
              </a:rPr>
              <a:t>suspends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returns result when received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925960" y="1679395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385922" y="1398969"/>
            <a:ext cx="1929278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natural signature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6648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Coroutines: before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7231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(token: Token, item: Item): Promise&lt;Post&gt;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sends item to the server  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// returns promise for a future result immediately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925960" y="1996411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8560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7231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suspend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createPost(token: Token, item: Item): Post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sends item to the server &amp; suspends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returns result when received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endParaRPr lang="en-US" sz="2000" dirty="0">
              <a:solidFill>
                <a:schemeClr val="bg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925960" y="1996411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677762" y="1766234"/>
            <a:ext cx="1929278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natural signature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829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Coroutines: before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0" y="4196418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</a:t>
            </a:r>
            <a:r>
              <a:rPr lang="mr-IN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2000" i="1" dirty="0" err="1">
                <a:latin typeface="Menlo" charset="0"/>
                <a:ea typeface="Menlo" charset="0"/>
                <a:cs typeface="Menlo" charset="0"/>
              </a:rPr>
              <a:t>requestTokenAsync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    .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thenCompose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-&gt; </a:t>
            </a:r>
            <a:r>
              <a:rPr lang="mr-IN" sz="2000" i="1" dirty="0" err="1">
                <a:latin typeface="Menlo" charset="0"/>
                <a:ea typeface="Menlo" charset="0"/>
                <a:cs typeface="Menlo" charset="0"/>
              </a:rPr>
              <a:t>createPostAsync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b="1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.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thenAccept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&gt;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159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0" y="4196418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56578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0" y="4196418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suspend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b="1" dirty="0">
                <a:solidFill>
                  <a:schemeClr val="bg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3" name="Right Brace 2"/>
          <p:cNvSpPr/>
          <p:nvPr/>
        </p:nvSpPr>
        <p:spPr>
          <a:xfrm>
            <a:off x="8915400" y="4409712"/>
            <a:ext cx="167640" cy="112776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250680" y="4742759"/>
            <a:ext cx="2317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Like </a:t>
            </a:r>
            <a:r>
              <a:rPr lang="en-US" sz="2400" i="1" dirty="0"/>
              <a:t>regular</a:t>
            </a:r>
            <a:r>
              <a:rPr lang="en-US" sz="2400" dirty="0"/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747594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Coroutines: after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1674496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0" y="4196418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00" y="4498131"/>
            <a:ext cx="241300" cy="254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00" y="4834453"/>
            <a:ext cx="241300" cy="254000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35261" y="4062002"/>
            <a:ext cx="1444113" cy="56312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suspension points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3855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1C896FC-98DB-5D44-AED9-BFE3511F9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C8B21CA-0B19-2741-8985-B5C677EDAD7D}"/>
              </a:ext>
            </a:extLst>
          </p:cNvPr>
          <p:cNvSpPr/>
          <p:nvPr/>
        </p:nvSpPr>
        <p:spPr>
          <a:xfrm>
            <a:off x="726412" y="3264877"/>
            <a:ext cx="10673862" cy="328245"/>
          </a:xfrm>
          <a:prstGeom prst="rightArrow">
            <a:avLst>
              <a:gd name="adj1" fmla="val 50000"/>
              <a:gd name="adj2" fmla="val 964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7C3717C-B6FA-5F43-9285-EB3E0794E7FF}"/>
              </a:ext>
            </a:extLst>
          </p:cNvPr>
          <p:cNvCxnSpPr/>
          <p:nvPr/>
        </p:nvCxnSpPr>
        <p:spPr>
          <a:xfrm>
            <a:off x="1125415" y="3046606"/>
            <a:ext cx="0" cy="47478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876565A-D023-E943-A1BD-A54F815ED67A}"/>
              </a:ext>
            </a:extLst>
          </p:cNvPr>
          <p:cNvSpPr txBox="1"/>
          <p:nvPr/>
        </p:nvSpPr>
        <p:spPr>
          <a:xfrm>
            <a:off x="352671" y="2199693"/>
            <a:ext cx="15454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Simula’67</a:t>
            </a:r>
          </a:p>
          <a:p>
            <a:r>
              <a:rPr lang="en-US" sz="2400" dirty="0"/>
              <a:t>Coroutines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E8F066-4E4A-264D-9C8A-DACBEEEDBED2}"/>
              </a:ext>
            </a:extLst>
          </p:cNvPr>
          <p:cNvCxnSpPr/>
          <p:nvPr/>
        </p:nvCxnSpPr>
        <p:spPr>
          <a:xfrm>
            <a:off x="3135642" y="3046606"/>
            <a:ext cx="0" cy="47478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C7E4E8-014E-704E-873E-DFD9F24A2228}"/>
              </a:ext>
            </a:extLst>
          </p:cNvPr>
          <p:cNvSpPr txBox="1"/>
          <p:nvPr/>
        </p:nvSpPr>
        <p:spPr>
          <a:xfrm>
            <a:off x="2481922" y="2199693"/>
            <a:ext cx="20413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CLU’75 Icon’77</a:t>
            </a:r>
          </a:p>
          <a:p>
            <a:r>
              <a:rPr lang="en-US" sz="2400" dirty="0"/>
              <a:t>Generators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FAD61EA-9EB4-B149-B1E7-E172438DC2A5}"/>
              </a:ext>
            </a:extLst>
          </p:cNvPr>
          <p:cNvCxnSpPr/>
          <p:nvPr/>
        </p:nvCxnSpPr>
        <p:spPr>
          <a:xfrm>
            <a:off x="2576841" y="3336888"/>
            <a:ext cx="0" cy="47478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B89E223-78FB-FC48-AD5B-52CD5398E4EC}"/>
              </a:ext>
            </a:extLst>
          </p:cNvPr>
          <p:cNvSpPr txBox="1"/>
          <p:nvPr/>
        </p:nvSpPr>
        <p:spPr>
          <a:xfrm>
            <a:off x="2235181" y="3824124"/>
            <a:ext cx="7495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C’72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066610-3AED-FE41-9795-F2FC2DAD72CB}"/>
              </a:ext>
            </a:extLst>
          </p:cNvPr>
          <p:cNvCxnSpPr/>
          <p:nvPr/>
        </p:nvCxnSpPr>
        <p:spPr>
          <a:xfrm>
            <a:off x="3977472" y="3336888"/>
            <a:ext cx="0" cy="47478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5DCF8DF-61EF-E44F-BB6F-D477453123C8}"/>
              </a:ext>
            </a:extLst>
          </p:cNvPr>
          <p:cNvSpPr txBox="1"/>
          <p:nvPr/>
        </p:nvSpPr>
        <p:spPr>
          <a:xfrm>
            <a:off x="3602721" y="3824124"/>
            <a:ext cx="1036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C++’85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12116E7-0A22-F741-BB0D-0763907D551F}"/>
              </a:ext>
            </a:extLst>
          </p:cNvPr>
          <p:cNvCxnSpPr/>
          <p:nvPr/>
        </p:nvCxnSpPr>
        <p:spPr>
          <a:xfrm>
            <a:off x="5558972" y="3336888"/>
            <a:ext cx="0" cy="47478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C7579A5-75BC-694A-92DE-29FCC11D823D}"/>
              </a:ext>
            </a:extLst>
          </p:cNvPr>
          <p:cNvSpPr txBox="1"/>
          <p:nvPr/>
        </p:nvSpPr>
        <p:spPr>
          <a:xfrm>
            <a:off x="5011386" y="3824124"/>
            <a:ext cx="1095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Java’95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D70A666-338E-0E48-BE4F-54B5E829B062}"/>
              </a:ext>
            </a:extLst>
          </p:cNvPr>
          <p:cNvCxnSpPr/>
          <p:nvPr/>
        </p:nvCxnSpPr>
        <p:spPr>
          <a:xfrm>
            <a:off x="6567714" y="3336888"/>
            <a:ext cx="0" cy="47478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DFB7B12-21A0-B441-8E76-D312E76A46C5}"/>
              </a:ext>
            </a:extLst>
          </p:cNvPr>
          <p:cNvSpPr txBox="1"/>
          <p:nvPr/>
        </p:nvSpPr>
        <p:spPr>
          <a:xfrm>
            <a:off x="6063343" y="3824124"/>
            <a:ext cx="889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C#’00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E1CE2F7-288A-284C-BDF7-E9ACD2EB4FB7}"/>
              </a:ext>
            </a:extLst>
          </p:cNvPr>
          <p:cNvCxnSpPr/>
          <p:nvPr/>
        </p:nvCxnSpPr>
        <p:spPr>
          <a:xfrm>
            <a:off x="7699828" y="3336888"/>
            <a:ext cx="0" cy="47478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A1E6CC-EBE5-E748-A90D-A9C4D13CFF14}"/>
              </a:ext>
            </a:extLst>
          </p:cNvPr>
          <p:cNvSpPr txBox="1"/>
          <p:nvPr/>
        </p:nvSpPr>
        <p:spPr>
          <a:xfrm>
            <a:off x="7072086" y="3824124"/>
            <a:ext cx="1294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Kotlin’11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28016E-4FF4-104F-93C2-E24259E4087B}"/>
              </a:ext>
            </a:extLst>
          </p:cNvPr>
          <p:cNvCxnSpPr/>
          <p:nvPr/>
        </p:nvCxnSpPr>
        <p:spPr>
          <a:xfrm>
            <a:off x="8127999" y="3046606"/>
            <a:ext cx="0" cy="47478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6FCD779-9F47-7D44-AFD3-929A47762F3C}"/>
              </a:ext>
            </a:extLst>
          </p:cNvPr>
          <p:cNvSpPr txBox="1"/>
          <p:nvPr/>
        </p:nvSpPr>
        <p:spPr>
          <a:xfrm>
            <a:off x="7247882" y="2199693"/>
            <a:ext cx="16731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C#’12 </a:t>
            </a:r>
            <a:br>
              <a:rPr lang="en-US" sz="2400" dirty="0"/>
            </a:br>
            <a:r>
              <a:rPr lang="en-US" sz="2400" dirty="0" err="1"/>
              <a:t>async</a:t>
            </a:r>
            <a:r>
              <a:rPr lang="en-US" sz="2400" dirty="0"/>
              <a:t>/await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A63FF32-0EB3-F741-B746-E4D2A5196705}"/>
              </a:ext>
            </a:extLst>
          </p:cNvPr>
          <p:cNvCxnSpPr/>
          <p:nvPr/>
        </p:nvCxnSpPr>
        <p:spPr>
          <a:xfrm>
            <a:off x="9862456" y="3046606"/>
            <a:ext cx="0" cy="47478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BB16F01-B2F1-F14B-BB88-F56F9E695BF6}"/>
              </a:ext>
            </a:extLst>
          </p:cNvPr>
          <p:cNvSpPr txBox="1"/>
          <p:nvPr/>
        </p:nvSpPr>
        <p:spPr>
          <a:xfrm>
            <a:off x="9036463" y="2199693"/>
            <a:ext cx="20754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Kotlin 1.1 (‘17) </a:t>
            </a:r>
            <a:br>
              <a:rPr lang="en-US" sz="2400" dirty="0"/>
            </a:br>
            <a:r>
              <a:rPr lang="en-US" sz="2400" dirty="0"/>
              <a:t>Coroutines</a:t>
            </a:r>
          </a:p>
        </p:txBody>
      </p:sp>
      <p:sp>
        <p:nvSpPr>
          <p:cNvPr id="31" name="Right Brace 30">
            <a:extLst>
              <a:ext uri="{FF2B5EF4-FFF2-40B4-BE49-F238E27FC236}">
                <a16:creationId xmlns:a16="http://schemas.microsoft.com/office/drawing/2014/main" id="{55A7C364-FC13-DB46-9C06-160552F646AC}"/>
              </a:ext>
            </a:extLst>
          </p:cNvPr>
          <p:cNvSpPr/>
          <p:nvPr/>
        </p:nvSpPr>
        <p:spPr>
          <a:xfrm rot="5400000">
            <a:off x="5002701" y="1813401"/>
            <a:ext cx="324535" cy="5637751"/>
          </a:xfrm>
          <a:prstGeom prst="rightBrace">
            <a:avLst>
              <a:gd name="adj1" fmla="val 763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Brace 31">
            <a:extLst>
              <a:ext uri="{FF2B5EF4-FFF2-40B4-BE49-F238E27FC236}">
                <a16:creationId xmlns:a16="http://schemas.microsoft.com/office/drawing/2014/main" id="{75EC2942-4DFF-6441-99B5-0E06E7F9095E}"/>
              </a:ext>
            </a:extLst>
          </p:cNvPr>
          <p:cNvSpPr/>
          <p:nvPr/>
        </p:nvSpPr>
        <p:spPr>
          <a:xfrm rot="16200000">
            <a:off x="8994145" y="-249088"/>
            <a:ext cx="365314" cy="4446945"/>
          </a:xfrm>
          <a:prstGeom prst="rightBrace">
            <a:avLst>
              <a:gd name="adj1" fmla="val 763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ACB965-6108-9846-B5F6-75B11A83262E}"/>
              </a:ext>
            </a:extLst>
          </p:cNvPr>
          <p:cNvSpPr txBox="1"/>
          <p:nvPr/>
        </p:nvSpPr>
        <p:spPr>
          <a:xfrm>
            <a:off x="11089677" y="2472531"/>
            <a:ext cx="11118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C++20?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EDCC62-1799-CA43-A1B7-DC5E3AC17FDC}"/>
              </a:ext>
            </a:extLst>
          </p:cNvPr>
          <p:cNvSpPr txBox="1"/>
          <p:nvPr/>
        </p:nvSpPr>
        <p:spPr>
          <a:xfrm>
            <a:off x="11005785" y="2815491"/>
            <a:ext cx="1239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Java XX?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A6EF29E-2680-AB49-A0E9-40BE7C603005}"/>
              </a:ext>
            </a:extLst>
          </p:cNvPr>
          <p:cNvSpPr txBox="1"/>
          <p:nvPr/>
        </p:nvSpPr>
        <p:spPr>
          <a:xfrm>
            <a:off x="4563008" y="4877166"/>
            <a:ext cx="1203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Threads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95CC9EB-E223-6F47-8299-D8A32318E413}"/>
              </a:ext>
            </a:extLst>
          </p:cNvPr>
          <p:cNvSpPr txBox="1"/>
          <p:nvPr/>
        </p:nvSpPr>
        <p:spPr>
          <a:xfrm>
            <a:off x="7290580" y="1229023"/>
            <a:ext cx="377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Asynchronous Programming</a:t>
            </a:r>
          </a:p>
        </p:txBody>
      </p:sp>
      <p:sp>
        <p:nvSpPr>
          <p:cNvPr id="37" name="Cloud 36">
            <a:extLst>
              <a:ext uri="{FF2B5EF4-FFF2-40B4-BE49-F238E27FC236}">
                <a16:creationId xmlns:a16="http://schemas.microsoft.com/office/drawing/2014/main" id="{EF3440E1-E903-A24E-9EE3-AC9E1AFE3C31}"/>
              </a:ext>
            </a:extLst>
          </p:cNvPr>
          <p:cNvSpPr/>
          <p:nvPr/>
        </p:nvSpPr>
        <p:spPr>
          <a:xfrm>
            <a:off x="6008231" y="4801802"/>
            <a:ext cx="3028232" cy="1074057"/>
          </a:xfrm>
          <a:prstGeom prst="cloud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Microservices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DEDF697-F5AF-A142-A919-589583CDAEB8}"/>
              </a:ext>
            </a:extLst>
          </p:cNvPr>
          <p:cNvSpPr txBox="1"/>
          <p:nvPr/>
        </p:nvSpPr>
        <p:spPr>
          <a:xfrm>
            <a:off x="9471454" y="528970"/>
            <a:ext cx="1640449" cy="52322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/>
            </a:lvl1pPr>
          </a:lstStyle>
          <a:p>
            <a:r>
              <a:rPr lang="en-US" dirty="0"/>
              <a:t>Scalability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EC7953-F173-6447-9570-37DF5F7B09DC}"/>
              </a:ext>
            </a:extLst>
          </p:cNvPr>
          <p:cNvSpPr txBox="1"/>
          <p:nvPr/>
        </p:nvSpPr>
        <p:spPr>
          <a:xfrm>
            <a:off x="7261550" y="528970"/>
            <a:ext cx="1603452" cy="52322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/>
            </a:lvl1pPr>
          </a:lstStyle>
          <a:p>
            <a:r>
              <a:rPr lang="en-US" dirty="0"/>
              <a:t>Reliability</a:t>
            </a:r>
          </a:p>
        </p:txBody>
      </p:sp>
    </p:spTree>
    <p:extLst>
      <p:ext uri="{BB962C8B-B14F-4D97-AF65-F5344CB8AC3E}">
        <p14:creationId xmlns:p14="http://schemas.microsoft.com/office/powerpoint/2010/main" val="384731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6" grpId="0"/>
      <p:bldP spid="18" grpId="0"/>
      <p:bldP spid="20" grpId="0"/>
      <p:bldP spid="22" grpId="0"/>
      <p:bldP spid="25" grpId="0"/>
      <p:bldP spid="27" grpId="0"/>
      <p:bldP spid="29" grpId="0"/>
      <p:bldP spid="31" grpId="0" animBg="1"/>
      <p:bldP spid="32" grpId="0" animBg="1"/>
      <p:bldP spid="33" grpId="0"/>
      <p:bldP spid="34" grpId="0"/>
      <p:bldP spid="35" grpId="0"/>
      <p:bldP spid="36" grpId="0"/>
      <p:bldP spid="37" grpId="0" animBg="1"/>
      <p:bldP spid="39" grpId="0" animBg="1"/>
      <p:bldP spid="4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44550" y="1619250"/>
            <a:ext cx="10502900" cy="4603750"/>
          </a:xfrm>
        </p:spPr>
        <p:txBody>
          <a:bodyPr anchor="t">
            <a:normAutofit/>
          </a:bodyPr>
          <a:lstStyle/>
          <a:p>
            <a:r>
              <a:rPr lang="en-US" i="1" dirty="0"/>
              <a:t>Regular </a:t>
            </a:r>
            <a:r>
              <a:rPr lang="en-US" dirty="0"/>
              <a:t>loops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features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2079516" y="2376291"/>
            <a:ext cx="464742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((token, item)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in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list) {</a:t>
            </a:r>
          </a:p>
          <a:p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   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496" y="2762250"/>
            <a:ext cx="2413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727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44550" y="1619250"/>
            <a:ext cx="10502900" cy="4603750"/>
          </a:xfrm>
        </p:spPr>
        <p:txBody>
          <a:bodyPr anchor="t">
            <a:normAutofit/>
          </a:bodyPr>
          <a:lstStyle/>
          <a:p>
            <a:r>
              <a:rPr lang="en-US" i="1" dirty="0"/>
              <a:t>Regular </a:t>
            </a:r>
            <a:r>
              <a:rPr lang="en-US" dirty="0"/>
              <a:t>exception handing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features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2079516" y="2376291"/>
            <a:ext cx="5262979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try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{ </a:t>
            </a:r>
          </a:p>
          <a:p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   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catch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(e: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BadTokenException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496" y="2762250"/>
            <a:ext cx="2413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303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44550" y="1619250"/>
            <a:ext cx="10502900" cy="4603750"/>
          </a:xfrm>
        </p:spPr>
        <p:txBody>
          <a:bodyPr anchor="t">
            <a:normAutofit/>
          </a:bodyPr>
          <a:lstStyle/>
          <a:p>
            <a:r>
              <a:rPr lang="en-US" i="1" dirty="0"/>
              <a:t>Regular </a:t>
            </a:r>
            <a:r>
              <a:rPr lang="en-US" dirty="0"/>
              <a:t>higher-order functions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317500" lvl="1"/>
            <a:r>
              <a:rPr lang="en-US" dirty="0" err="1"/>
              <a:t>forEach</a:t>
            </a:r>
            <a:r>
              <a:rPr lang="en-US" dirty="0"/>
              <a:t>, let, apply, repeat, filter, map, use,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features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2079516" y="2376291"/>
            <a:ext cx="572464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file.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readLines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().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forEach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{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line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line.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toItem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496" y="2762250"/>
            <a:ext cx="2413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44550" y="1619250"/>
            <a:ext cx="10502900" cy="4603750"/>
          </a:xfrm>
        </p:spPr>
        <p:txBody>
          <a:bodyPr anchor="t">
            <a:normAutofit/>
          </a:bodyPr>
          <a:lstStyle/>
          <a:p>
            <a:r>
              <a:rPr lang="en-US" i="1" dirty="0"/>
              <a:t>Custom </a:t>
            </a:r>
            <a:r>
              <a:rPr lang="en-US" dirty="0"/>
              <a:t>higher-order functions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features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2079516" y="2376291"/>
            <a:ext cx="43396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retryIO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496" y="2762250"/>
            <a:ext cx="241300" cy="254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37400" y="6143132"/>
            <a:ext cx="507472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pPr algn="ctr"/>
            <a:r>
              <a:rPr lang="en-US"/>
              <a:t>Everything like in blocking code</a:t>
            </a:r>
          </a:p>
        </p:txBody>
      </p:sp>
      <p:sp>
        <p:nvSpPr>
          <p:cNvPr id="7" name="5-Point Star 6"/>
          <p:cNvSpPr/>
          <p:nvPr/>
        </p:nvSpPr>
        <p:spPr>
          <a:xfrm>
            <a:off x="10092429" y="5929376"/>
            <a:ext cx="439387" cy="427511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746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does it work?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quick peek behind the scenes</a:t>
            </a:r>
          </a:p>
        </p:txBody>
      </p:sp>
    </p:spTree>
    <p:extLst>
      <p:ext uri="{BB962C8B-B14F-4D97-AF65-F5344CB8AC3E}">
        <p14:creationId xmlns:p14="http://schemas.microsoft.com/office/powerpoint/2010/main" val="18231606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Kotlin suspending functions</a:t>
            </a:r>
          </a:p>
        </p:txBody>
      </p:sp>
      <p:sp>
        <p:nvSpPr>
          <p:cNvPr id="6" name="Down Arrow 5"/>
          <p:cNvSpPr/>
          <p:nvPr/>
        </p:nvSpPr>
        <p:spPr>
          <a:xfrm>
            <a:off x="4668983" y="2815181"/>
            <a:ext cx="391885" cy="7362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9415535" y="3556933"/>
            <a:ext cx="1353787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callback</a:t>
            </a:r>
          </a:p>
        </p:txBody>
      </p:sp>
      <p:sp>
        <p:nvSpPr>
          <p:cNvPr id="8" name="Rectangle 7"/>
          <p:cNvSpPr/>
          <p:nvPr/>
        </p:nvSpPr>
        <p:spPr>
          <a:xfrm>
            <a:off x="1058885" y="1959843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Kotlin</a:t>
            </a:r>
          </a:p>
        </p:txBody>
      </p:sp>
      <p:sp>
        <p:nvSpPr>
          <p:cNvPr id="9" name="Rectangle 8"/>
          <p:cNvSpPr/>
          <p:nvPr/>
        </p:nvSpPr>
        <p:spPr>
          <a:xfrm>
            <a:off x="1058884" y="3420410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Java/JVM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8884" y="2361062"/>
            <a:ext cx="95329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suspend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createPost(token: Token, item: Item): Post {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58884" y="3785198"/>
            <a:ext cx="112896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 token, Item item, 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Continuation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&lt;Post&gt;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{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1704391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Kotlin suspending functions</a:t>
            </a:r>
          </a:p>
        </p:txBody>
      </p:sp>
      <p:sp>
        <p:nvSpPr>
          <p:cNvPr id="6" name="Down Arrow 5"/>
          <p:cNvSpPr/>
          <p:nvPr/>
        </p:nvSpPr>
        <p:spPr>
          <a:xfrm>
            <a:off x="4668983" y="2815181"/>
            <a:ext cx="391885" cy="7362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9415535" y="3556933"/>
            <a:ext cx="1353787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callback</a:t>
            </a:r>
          </a:p>
        </p:txBody>
      </p:sp>
      <p:sp>
        <p:nvSpPr>
          <p:cNvPr id="8" name="Rectangle 7"/>
          <p:cNvSpPr/>
          <p:nvPr/>
        </p:nvSpPr>
        <p:spPr>
          <a:xfrm>
            <a:off x="1058885" y="1959843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Kotlin</a:t>
            </a:r>
          </a:p>
        </p:txBody>
      </p:sp>
      <p:sp>
        <p:nvSpPr>
          <p:cNvPr id="9" name="Rectangle 8"/>
          <p:cNvSpPr/>
          <p:nvPr/>
        </p:nvSpPr>
        <p:spPr>
          <a:xfrm>
            <a:off x="1058884" y="3420410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Java/JVM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52556" y="6143132"/>
            <a:ext cx="583116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pPr algn="ctr"/>
            <a:r>
              <a:rPr lang="en-US"/>
              <a:t>Continuation is a generic callback interface</a:t>
            </a:r>
          </a:p>
        </p:txBody>
      </p:sp>
      <p:sp>
        <p:nvSpPr>
          <p:cNvPr id="14" name="5-Point Star 13"/>
          <p:cNvSpPr/>
          <p:nvPr/>
        </p:nvSpPr>
        <p:spPr>
          <a:xfrm>
            <a:off x="11464029" y="5929376"/>
            <a:ext cx="439387" cy="427511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58884" y="2361062"/>
            <a:ext cx="95329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58884" y="3785198"/>
            <a:ext cx="112896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 token, Item item, Continuation&lt;Post&gt;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438399" y="4393726"/>
            <a:ext cx="7873723" cy="16312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interface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Continuation&lt;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in 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context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CoroutineContext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resume(value: 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resumeWithException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(exception: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36611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Kotlin suspending functions</a:t>
            </a:r>
          </a:p>
        </p:txBody>
      </p:sp>
      <p:sp>
        <p:nvSpPr>
          <p:cNvPr id="6" name="Down Arrow 5"/>
          <p:cNvSpPr/>
          <p:nvPr/>
        </p:nvSpPr>
        <p:spPr>
          <a:xfrm>
            <a:off x="4668983" y="2815181"/>
            <a:ext cx="391885" cy="7362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9415535" y="3556933"/>
            <a:ext cx="1353787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callback</a:t>
            </a:r>
          </a:p>
        </p:txBody>
      </p:sp>
      <p:sp>
        <p:nvSpPr>
          <p:cNvPr id="8" name="Rectangle 7"/>
          <p:cNvSpPr/>
          <p:nvPr/>
        </p:nvSpPr>
        <p:spPr>
          <a:xfrm>
            <a:off x="1058885" y="1959843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Kotlin</a:t>
            </a:r>
          </a:p>
        </p:txBody>
      </p:sp>
      <p:sp>
        <p:nvSpPr>
          <p:cNvPr id="9" name="Rectangle 8"/>
          <p:cNvSpPr/>
          <p:nvPr/>
        </p:nvSpPr>
        <p:spPr>
          <a:xfrm>
            <a:off x="1058884" y="3420410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Java/JVM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8884" y="2361062"/>
            <a:ext cx="95329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58884" y="3785198"/>
            <a:ext cx="112896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 token, Item item, Continuation&lt;Post&gt;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438399" y="4393726"/>
            <a:ext cx="7873723" cy="16312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interface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Continuation&lt;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T&gt;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context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CoroutineContext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resume(value: 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(exception: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388414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Kotlin suspending functions</a:t>
            </a:r>
          </a:p>
        </p:txBody>
      </p:sp>
      <p:sp>
        <p:nvSpPr>
          <p:cNvPr id="6" name="Down Arrow 5"/>
          <p:cNvSpPr/>
          <p:nvPr/>
        </p:nvSpPr>
        <p:spPr>
          <a:xfrm>
            <a:off x="4668983" y="2815181"/>
            <a:ext cx="391885" cy="7362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9415535" y="3556933"/>
            <a:ext cx="1353787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callback</a:t>
            </a:r>
          </a:p>
        </p:txBody>
      </p:sp>
      <p:sp>
        <p:nvSpPr>
          <p:cNvPr id="8" name="Rectangle 7"/>
          <p:cNvSpPr/>
          <p:nvPr/>
        </p:nvSpPr>
        <p:spPr>
          <a:xfrm>
            <a:off x="1058885" y="1959843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Kotlin</a:t>
            </a:r>
          </a:p>
        </p:txBody>
      </p:sp>
      <p:sp>
        <p:nvSpPr>
          <p:cNvPr id="9" name="Rectangle 8"/>
          <p:cNvSpPr/>
          <p:nvPr/>
        </p:nvSpPr>
        <p:spPr>
          <a:xfrm>
            <a:off x="1058884" y="3420410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Java/JVM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8884" y="2361062"/>
            <a:ext cx="95329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58884" y="3785198"/>
            <a:ext cx="112896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 token, Item item, Continuation&lt;Post&gt;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438399" y="4393726"/>
            <a:ext cx="7873723" cy="16312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interface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Continuation&lt;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T&gt;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context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CoroutineContext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resume(value: 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(exception: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824112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Kotlin suspending functions</a:t>
            </a:r>
          </a:p>
        </p:txBody>
      </p:sp>
      <p:sp>
        <p:nvSpPr>
          <p:cNvPr id="6" name="Down Arrow 5"/>
          <p:cNvSpPr/>
          <p:nvPr/>
        </p:nvSpPr>
        <p:spPr>
          <a:xfrm>
            <a:off x="4668983" y="2815181"/>
            <a:ext cx="391885" cy="7362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9415535" y="3556933"/>
            <a:ext cx="1353787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callback</a:t>
            </a:r>
          </a:p>
        </p:txBody>
      </p:sp>
      <p:sp>
        <p:nvSpPr>
          <p:cNvPr id="8" name="Rectangle 7"/>
          <p:cNvSpPr/>
          <p:nvPr/>
        </p:nvSpPr>
        <p:spPr>
          <a:xfrm>
            <a:off x="1058885" y="1959843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Kotlin</a:t>
            </a:r>
          </a:p>
        </p:txBody>
      </p:sp>
      <p:sp>
        <p:nvSpPr>
          <p:cNvPr id="9" name="Rectangle 8"/>
          <p:cNvSpPr/>
          <p:nvPr/>
        </p:nvSpPr>
        <p:spPr>
          <a:xfrm>
            <a:off x="1058884" y="3420410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Java/JVM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8884" y="2361062"/>
            <a:ext cx="95329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58884" y="3785198"/>
            <a:ext cx="112896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 token, Item item, Continuation&lt;Post&gt;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438399" y="4393726"/>
            <a:ext cx="7873723" cy="16312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interface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Continuation&lt;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T&gt;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context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CoroutineContext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resume(value: 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resumeWithException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(exception: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34766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Programming</a:t>
            </a:r>
          </a:p>
        </p:txBody>
      </p:sp>
    </p:spTree>
    <p:extLst>
      <p:ext uri="{BB962C8B-B14F-4D97-AF65-F5344CB8AC3E}">
        <p14:creationId xmlns:p14="http://schemas.microsoft.com/office/powerpoint/2010/main" val="698747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 with suspension points</a:t>
            </a:r>
          </a:p>
        </p:txBody>
      </p:sp>
      <p:sp>
        <p:nvSpPr>
          <p:cNvPr id="4" name="Down Arrow 3"/>
          <p:cNvSpPr/>
          <p:nvPr/>
        </p:nvSpPr>
        <p:spPr>
          <a:xfrm>
            <a:off x="5424674" y="2891520"/>
            <a:ext cx="391885" cy="4869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08911" y="1547358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Kotlin</a:t>
            </a:r>
          </a:p>
        </p:txBody>
      </p:sp>
      <p:sp>
        <p:nvSpPr>
          <p:cNvPr id="8" name="Rectangle 7"/>
          <p:cNvSpPr/>
          <p:nvPr/>
        </p:nvSpPr>
        <p:spPr>
          <a:xfrm>
            <a:off x="2508911" y="3202577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Java/JVM</a:t>
            </a:r>
          </a:p>
        </p:txBody>
      </p:sp>
      <p:sp>
        <p:nvSpPr>
          <p:cNvPr id="9" name="Line Callout 1 8"/>
          <p:cNvSpPr/>
          <p:nvPr/>
        </p:nvSpPr>
        <p:spPr>
          <a:xfrm>
            <a:off x="6687985" y="2916824"/>
            <a:ext cx="3681352" cy="830997"/>
          </a:xfrm>
          <a:prstGeom prst="borderCallout1">
            <a:avLst>
              <a:gd name="adj1" fmla="val 47902"/>
              <a:gd name="adj2" fmla="val -2446"/>
              <a:gd name="adj3" fmla="val 89513"/>
              <a:gd name="adj4" fmla="val -44173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/>
              <a:t>Compiles to </a:t>
            </a:r>
            <a:r>
              <a:rPr lang="en-US" sz="2400" i="1"/>
              <a:t>state machine </a:t>
            </a:r>
            <a:r>
              <a:rPr lang="en-US" sz="2400"/>
              <a:t>(simplified code shown)</a:t>
            </a:r>
          </a:p>
        </p:txBody>
      </p:sp>
      <p:sp>
        <p:nvSpPr>
          <p:cNvPr id="5" name="Rectangle 4"/>
          <p:cNvSpPr/>
          <p:nvPr/>
        </p:nvSpPr>
        <p:spPr>
          <a:xfrm>
            <a:off x="2572616" y="1855301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00" y="1916261"/>
            <a:ext cx="241300" cy="254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00" y="2252583"/>
            <a:ext cx="241300" cy="254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85111" y="3527406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mr-IN" sz="14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switch</a:t>
            </a:r>
            <a:r>
              <a:rPr lang="mr-IN" sz="14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cont.</a:t>
            </a:r>
            <a:r>
              <a:rPr lang="mr-IN" sz="1400" b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label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14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case</a:t>
            </a:r>
            <a:r>
              <a:rPr lang="mr-IN" sz="14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: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cont.</a:t>
            </a:r>
            <a:r>
              <a:rPr lang="mr-IN" sz="1400" b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label</a:t>
            </a:r>
            <a:r>
              <a:rPr lang="mr-IN" sz="1400" b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mr-IN" sz="14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);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break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14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case</a:t>
            </a:r>
            <a:r>
              <a:rPr lang="mr-IN" sz="14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: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= (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prevResult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cont.</a:t>
            </a:r>
            <a:r>
              <a:rPr lang="mr-IN" sz="1400" b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label</a:t>
            </a:r>
            <a:r>
              <a:rPr lang="mr-IN" sz="1400" b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mr-IN" sz="14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);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break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14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case</a:t>
            </a:r>
            <a:r>
              <a:rPr lang="mr-IN" sz="14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solidFill>
                  <a:srgbClr val="0000FF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: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= (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prevResult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);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break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endParaRPr lang="en-US" sz="14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141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8" grpId="1" animBg="1"/>
      <p:bldP spid="9" grpId="0" animBg="1"/>
      <p:bldP spid="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 with suspension points</a:t>
            </a:r>
          </a:p>
        </p:txBody>
      </p:sp>
      <p:sp>
        <p:nvSpPr>
          <p:cNvPr id="4" name="Down Arrow 3"/>
          <p:cNvSpPr/>
          <p:nvPr/>
        </p:nvSpPr>
        <p:spPr>
          <a:xfrm>
            <a:off x="5424674" y="2891520"/>
            <a:ext cx="391885" cy="4869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08911" y="1547358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Kotlin</a:t>
            </a:r>
          </a:p>
        </p:txBody>
      </p:sp>
      <p:sp>
        <p:nvSpPr>
          <p:cNvPr id="8" name="Rectangle 7"/>
          <p:cNvSpPr/>
          <p:nvPr/>
        </p:nvSpPr>
        <p:spPr>
          <a:xfrm>
            <a:off x="2508911" y="3202577"/>
            <a:ext cx="1341911" cy="2620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Java/JVM</a:t>
            </a:r>
          </a:p>
        </p:txBody>
      </p:sp>
      <p:sp>
        <p:nvSpPr>
          <p:cNvPr id="5" name="Rectangle 4"/>
          <p:cNvSpPr/>
          <p:nvPr/>
        </p:nvSpPr>
        <p:spPr>
          <a:xfrm>
            <a:off x="2572616" y="1855301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00" y="1916261"/>
            <a:ext cx="241300" cy="254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00" y="2252583"/>
            <a:ext cx="241300" cy="254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85111" y="3527406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switch</a:t>
            </a:r>
            <a:r>
              <a:rPr lang="mr-IN" sz="14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</a:t>
            </a:r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label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case</a:t>
            </a:r>
            <a:r>
              <a:rPr lang="mr-IN" sz="14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0: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</a:t>
            </a:r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label</a:t>
            </a:r>
            <a:r>
              <a:rPr lang="mr-IN" sz="14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= 1;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);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break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case</a:t>
            </a:r>
            <a:r>
              <a:rPr lang="mr-IN" sz="14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1: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= (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prevResult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</a:t>
            </a:r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label</a:t>
            </a:r>
            <a:r>
              <a:rPr lang="mr-IN" sz="14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= 2;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item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sz="1400" dirty="0" err="1"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);</a:t>
            </a:r>
            <a:br>
              <a:rPr lang="mr-IN" sz="1400" dirty="0"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break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case</a:t>
            </a:r>
            <a:r>
              <a:rPr lang="mr-IN" sz="14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2: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= (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prevResult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14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);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14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break</a:t>
            </a: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14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14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0926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Zoo of futures on JVM</a:t>
            </a:r>
          </a:p>
        </p:txBody>
      </p:sp>
    </p:spTree>
    <p:extLst>
      <p:ext uri="{BB962C8B-B14F-4D97-AF65-F5344CB8AC3E}">
        <p14:creationId xmlns:p14="http://schemas.microsoft.com/office/powerpoint/2010/main" val="582549239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43000" y="1943100"/>
            <a:ext cx="990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interface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Service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createPost(token: Token, item: Item): 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Call&lt;Post&gt;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Retrofit </a:t>
            </a:r>
            <a:r>
              <a:rPr lang="en-US" dirty="0" err="1"/>
              <a:t>async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11320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43000" y="1943100"/>
            <a:ext cx="990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interface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Service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createPost(token: Token, item: Item): Call&lt;Post&gt;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suspend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createPost(token: Token, item: Item): Post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=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serviceInstance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.createPost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(token, item).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6096000" y="2928720"/>
            <a:ext cx="1929278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natural signature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2823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43000" y="1943100"/>
            <a:ext cx="990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interface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Service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createPost(token: Token, item: Item): Call&lt;Post&gt;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createPost(token: Token, item: Item): Post =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serviceInstance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.createPost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item).</a:t>
            </a:r>
            <a:r>
              <a:rPr lang="en-US" sz="2000" i="1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await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Line Callout 1 2"/>
          <p:cNvSpPr/>
          <p:nvPr/>
        </p:nvSpPr>
        <p:spPr>
          <a:xfrm>
            <a:off x="5704979" y="4462189"/>
            <a:ext cx="4519799" cy="830997"/>
          </a:xfrm>
          <a:prstGeom prst="borderCallout1">
            <a:avLst>
              <a:gd name="adj1" fmla="val -8713"/>
              <a:gd name="adj2" fmla="val 74389"/>
              <a:gd name="adj3" fmla="val -76511"/>
              <a:gd name="adj4" fmla="val 58721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Suspending extension function from integration library</a:t>
            </a:r>
          </a:p>
        </p:txBody>
      </p:sp>
    </p:spTree>
    <p:extLst>
      <p:ext uri="{BB962C8B-B14F-4D97-AF65-F5344CB8AC3E}">
        <p14:creationId xmlns:p14="http://schemas.microsoft.com/office/powerpoint/2010/main" val="8215085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143000" y="1943100"/>
            <a:ext cx="110991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suspend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</a:t>
            </a:r>
            <a:r>
              <a:rPr lang="mr-IN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&lt;</a:t>
            </a:r>
            <a:r>
              <a:rPr lang="mr-IN" sz="2000" dirty="0" err="1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&gt; Call&lt;</a:t>
            </a:r>
            <a:r>
              <a:rPr lang="mr-IN" sz="2000" dirty="0" err="1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&gt;.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(): </a:t>
            </a:r>
            <a:r>
              <a:rPr lang="mr-IN" sz="2000" dirty="0" err="1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…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r>
              <a:rPr lang="mr-IN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131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 everywhere</a:t>
            </a:r>
          </a:p>
        </p:txBody>
      </p:sp>
      <p:sp>
        <p:nvSpPr>
          <p:cNvPr id="3" name="Rectangle 2"/>
          <p:cNvSpPr/>
          <p:nvPr/>
        </p:nvSpPr>
        <p:spPr>
          <a:xfrm>
            <a:off x="1143000" y="1943100"/>
            <a:ext cx="11099132" cy="3877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</a:t>
            </a:r>
            <a:r>
              <a:rPr lang="mr-IN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</a:t>
            </a:r>
            <a:r>
              <a:rPr lang="mr-IN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</a:t>
            </a:r>
            <a:r>
              <a:rPr lang="mr-IN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Call&lt;</a:t>
            </a:r>
            <a:r>
              <a:rPr lang="mr-IN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&gt;.</a:t>
            </a:r>
            <a:r>
              <a:rPr lang="mr-IN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</a:t>
            </a:r>
            <a:r>
              <a:rPr lang="mr-IN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b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enqueue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object</a:t>
            </a:r>
            <a:r>
              <a:rPr lang="mr-IN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Callback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&lt;</a:t>
            </a:r>
            <a:r>
              <a:rPr lang="mr-IN" sz="2000" dirty="0" err="1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&gt; {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override</a:t>
            </a:r>
            <a:r>
              <a:rPr lang="mr-IN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</a:t>
            </a:r>
            <a:r>
              <a:rPr lang="mr-IN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onResponse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call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: Call&lt;</a:t>
            </a:r>
            <a:r>
              <a:rPr lang="mr-IN" sz="2000" dirty="0" err="1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&gt;,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response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Response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&lt;</a:t>
            </a:r>
            <a:r>
              <a:rPr lang="mr-IN" sz="2000" dirty="0" err="1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&gt;) {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mr-IN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</a:t>
            </a:r>
            <a:r>
              <a:rPr lang="mr-IN" sz="2000" b="1" i="1" dirty="0" err="1">
                <a:solidFill>
                  <a:srgbClr val="0073BF"/>
                </a:solidFill>
                <a:latin typeface="Menlo" charset="0"/>
                <a:ea typeface="Menlo" charset="0"/>
                <a:cs typeface="Menlo" charset="0"/>
              </a:rPr>
              <a:t>todo</a:t>
            </a:r>
            <a:br>
              <a:rPr lang="mr-IN" sz="2000" b="1" i="1" dirty="0">
                <a:solidFill>
                  <a:srgbClr val="0073B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2000" b="1" i="1" dirty="0">
                <a:solidFill>
                  <a:srgbClr val="0073BF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override</a:t>
            </a:r>
            <a:r>
              <a:rPr lang="mr-IN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</a:t>
            </a:r>
            <a:r>
              <a:rPr lang="mr-IN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onFailure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call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: Call&lt;</a:t>
            </a:r>
            <a:r>
              <a:rPr lang="mr-IN" sz="2000" dirty="0" err="1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&gt;,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sz="2000" dirty="0" err="1"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mr-IN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</a:t>
            </a:r>
            <a:r>
              <a:rPr lang="mr-IN" sz="2000" b="1" i="1" dirty="0" err="1">
                <a:solidFill>
                  <a:srgbClr val="0073BF"/>
                </a:solidFill>
                <a:latin typeface="Menlo" charset="0"/>
                <a:ea typeface="Menlo" charset="0"/>
                <a:cs typeface="Menlo" charset="0"/>
              </a:rPr>
              <a:t>todo</a:t>
            </a:r>
            <a:br>
              <a:rPr lang="mr-IN" sz="2000" b="1" i="1" dirty="0">
                <a:solidFill>
                  <a:srgbClr val="0073BF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mr-IN" sz="2000" b="1" i="1" dirty="0">
                <a:solidFill>
                  <a:srgbClr val="0073BF"/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    })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r>
              <a:rPr lang="mr-IN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mr-IN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59486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143000" y="1943100"/>
            <a:ext cx="1109913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&lt;T&gt; Call&lt;T&gt;.await(): T =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suspendCoroutine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enqueue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Callback&lt;T&gt;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onResponse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response: Response&lt;T&gt;)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if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response.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isSuccessful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response.body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()!!)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else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ErrorResponse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(response))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onFailure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t: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1635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43000" y="1943100"/>
            <a:ext cx="11049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suspendCoroutine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(block: (Continuation&lt;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&gt;) -&gt; Unit): 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174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100" y="271463"/>
            <a:ext cx="3921800" cy="47148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29049" y="5166511"/>
            <a:ext cx="55339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How do we write code that waits for </a:t>
            </a:r>
            <a:r>
              <a:rPr lang="en-US" sz="2800"/>
              <a:t>something most of the time?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399416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43000" y="1943100"/>
            <a:ext cx="11049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suspend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suspendCoroutine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(block: (Continuation&lt;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&gt;) -&gt; Unit): 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86818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43000" y="1943100"/>
            <a:ext cx="11049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suspendCoroutine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(block: (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Continuation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&lt;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&gt;) -&gt; Unit): 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Line Callout 1 4"/>
          <p:cNvSpPr/>
          <p:nvPr/>
        </p:nvSpPr>
        <p:spPr>
          <a:xfrm>
            <a:off x="6096000" y="2993465"/>
            <a:ext cx="2828530" cy="461665"/>
          </a:xfrm>
          <a:prstGeom prst="borderCallout1">
            <a:avLst>
              <a:gd name="adj1" fmla="val -10889"/>
              <a:gd name="adj2" fmla="val 29519"/>
              <a:gd name="adj3" fmla="val -141290"/>
              <a:gd name="adj4" fmla="val 36727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Regular function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37400" y="6143132"/>
            <a:ext cx="507472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pPr algn="ctr"/>
            <a:r>
              <a:rPr lang="en-US" dirty="0"/>
              <a:t>Inspired by </a:t>
            </a:r>
            <a:r>
              <a:rPr lang="en-US" b="1" dirty="0"/>
              <a:t>call/cc</a:t>
            </a:r>
            <a:r>
              <a:rPr lang="en-US" dirty="0"/>
              <a:t> from Scheme</a:t>
            </a:r>
          </a:p>
        </p:txBody>
      </p:sp>
      <p:sp>
        <p:nvSpPr>
          <p:cNvPr id="7" name="5-Point Star 6"/>
          <p:cNvSpPr/>
          <p:nvPr/>
        </p:nvSpPr>
        <p:spPr>
          <a:xfrm>
            <a:off x="10092429" y="5929376"/>
            <a:ext cx="439387" cy="427511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031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143000" y="1943100"/>
            <a:ext cx="1109913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&lt;T&gt; Call&lt;T&gt;.await(): T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suspendCoroutine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cont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enqueue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Callback&lt;T&gt;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onResponse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response: Response&lt;T&gt;)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if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response.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isSuccessful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response.body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()!!)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else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ErrorResponse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(response))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onFailure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t: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5774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callback</a:t>
            </a:r>
          </a:p>
        </p:txBody>
      </p:sp>
      <p:sp>
        <p:nvSpPr>
          <p:cNvPr id="3" name="Rectangle 2"/>
          <p:cNvSpPr/>
          <p:nvPr/>
        </p:nvSpPr>
        <p:spPr>
          <a:xfrm>
            <a:off x="1143000" y="1943100"/>
            <a:ext cx="1109913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&lt;T&gt; Call&lt;T&gt;.await(): T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suspendCoroutine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enqueue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Callback&lt;T&gt;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onResponse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response: Response&lt;T&gt;)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if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response.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isSuccessful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response.body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()!!)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else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ErrorResponse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(response))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onFailure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t: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2561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callback</a:t>
            </a:r>
          </a:p>
        </p:txBody>
      </p:sp>
      <p:sp>
        <p:nvSpPr>
          <p:cNvPr id="3" name="Rectangle 2"/>
          <p:cNvSpPr/>
          <p:nvPr/>
        </p:nvSpPr>
        <p:spPr>
          <a:xfrm>
            <a:off x="1143000" y="1943100"/>
            <a:ext cx="1109913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&lt;T&gt; Call&lt;T&gt;.await(): T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suspendCoroutine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enqueue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Callback&lt;T&gt;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onResponse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(call: Call&lt;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&gt;, response: Response&lt;</a:t>
            </a:r>
            <a:r>
              <a:rPr lang="en-US" sz="2000" dirty="0">
                <a:solidFill>
                  <a:srgbClr val="20999D"/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&gt;)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if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response.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isSuccessful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response.body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()!!)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else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ErrorResponse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(response))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onFailure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t: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4680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response</a:t>
            </a:r>
          </a:p>
        </p:txBody>
      </p:sp>
      <p:sp>
        <p:nvSpPr>
          <p:cNvPr id="3" name="Rectangle 2"/>
          <p:cNvSpPr/>
          <p:nvPr/>
        </p:nvSpPr>
        <p:spPr>
          <a:xfrm>
            <a:off x="1143000" y="1943100"/>
            <a:ext cx="1109913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&lt;T&gt; Call&lt;T&gt;.await(): T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suspendCoroutine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enqueue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Callback&lt;T&gt;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onResponse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response: Response&lt;T&gt;)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if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response.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isSuccessful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cont.resume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response.body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()!!)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else</a:t>
            </a:r>
            <a:b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ErrorResponse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(response))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onFailure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t: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8496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response</a:t>
            </a:r>
          </a:p>
        </p:txBody>
      </p:sp>
      <p:sp>
        <p:nvSpPr>
          <p:cNvPr id="3" name="Rectangle 2"/>
          <p:cNvSpPr/>
          <p:nvPr/>
        </p:nvSpPr>
        <p:spPr>
          <a:xfrm>
            <a:off x="1143000" y="1943100"/>
            <a:ext cx="1109913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&lt;T&gt; Call&lt;T&gt;.await(): T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suspendCoroutine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-&gt;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enqueue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 Callback&lt;T&gt;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onResponse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response: Response&lt;T&gt;)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if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response.</a:t>
            </a:r>
            <a:r>
              <a:rPr lang="en-US" sz="2000" i="1" dirty="0" err="1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isSuccessful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cont.resume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response.body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()!!)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else</a:t>
            </a:r>
            <a:b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           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cont.resumeWithException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ErrorResponse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(response))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override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onFailure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(call: Call&lt;T&gt;, t: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Throwable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   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cont.resumeWithException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})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51032" y="6143132"/>
            <a:ext cx="306109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pPr algn="ctr"/>
            <a:r>
              <a:rPr lang="en-US"/>
              <a:t>That’s all</a:t>
            </a:r>
            <a:endParaRPr lang="en-US" dirty="0"/>
          </a:p>
        </p:txBody>
      </p:sp>
      <p:sp>
        <p:nvSpPr>
          <p:cNvPr id="5" name="5-Point Star 4"/>
          <p:cNvSpPr/>
          <p:nvPr/>
        </p:nvSpPr>
        <p:spPr>
          <a:xfrm>
            <a:off x="10092429" y="5929376"/>
            <a:ext cx="439387" cy="427511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770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Out-of-the box integrations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3106152" y="5048579"/>
            <a:ext cx="5979695" cy="595035"/>
          </a:xfrm>
          <a:prstGeom prst="rect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 err="1">
                <a:solidFill>
                  <a:srgbClr val="FFFFFF"/>
                </a:solidFill>
                <a:sym typeface="Helvetica Light"/>
              </a:rPr>
              <a:t>k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otlinx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-coroutines-core</a:t>
            </a:r>
          </a:p>
        </p:txBody>
      </p:sp>
      <p:sp>
        <p:nvSpPr>
          <p:cNvPr id="7" name="Rectangle 6"/>
          <p:cNvSpPr/>
          <p:nvPr/>
        </p:nvSpPr>
        <p:spPr>
          <a:xfrm rot="5400000">
            <a:off x="2133497" y="3036397"/>
            <a:ext cx="2540345" cy="595035"/>
          </a:xfrm>
          <a:prstGeom prst="rect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jdk8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Rectangle 7"/>
          <p:cNvSpPr/>
          <p:nvPr/>
        </p:nvSpPr>
        <p:spPr>
          <a:xfrm rot="5400000">
            <a:off x="3233287" y="3059257"/>
            <a:ext cx="2494629" cy="595035"/>
          </a:xfrm>
          <a:prstGeom prst="rect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guava</a:t>
            </a:r>
          </a:p>
        </p:txBody>
      </p:sp>
      <p:sp>
        <p:nvSpPr>
          <p:cNvPr id="9" name="Rectangle 8"/>
          <p:cNvSpPr/>
          <p:nvPr/>
        </p:nvSpPr>
        <p:spPr>
          <a:xfrm rot="5400000">
            <a:off x="4310219" y="3059257"/>
            <a:ext cx="2494629" cy="595035"/>
          </a:xfrm>
          <a:prstGeom prst="rect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nio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5387151" y="3059256"/>
            <a:ext cx="2494629" cy="595035"/>
          </a:xfrm>
          <a:prstGeom prst="rect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reactor</a:t>
            </a:r>
          </a:p>
        </p:txBody>
      </p:sp>
      <p:sp>
        <p:nvSpPr>
          <p:cNvPr id="11" name="Rectangle 10"/>
          <p:cNvSpPr/>
          <p:nvPr/>
        </p:nvSpPr>
        <p:spPr>
          <a:xfrm rot="5400000">
            <a:off x="6464083" y="3059256"/>
            <a:ext cx="2494629" cy="595035"/>
          </a:xfrm>
          <a:prstGeom prst="rect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rx1</a:t>
            </a:r>
          </a:p>
        </p:txBody>
      </p:sp>
      <p:sp>
        <p:nvSpPr>
          <p:cNvPr id="12" name="Rectangle 11"/>
          <p:cNvSpPr/>
          <p:nvPr/>
        </p:nvSpPr>
        <p:spPr>
          <a:xfrm rot="5400000">
            <a:off x="7518156" y="3036398"/>
            <a:ext cx="2540347" cy="595035"/>
          </a:xfrm>
          <a:prstGeom prst="rect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rx2</a:t>
            </a:r>
          </a:p>
        </p:txBody>
      </p:sp>
    </p:spTree>
    <p:extLst>
      <p:ext uri="{BB962C8B-B14F-4D97-AF65-F5344CB8AC3E}">
        <p14:creationId xmlns:p14="http://schemas.microsoft.com/office/powerpoint/2010/main" val="58481947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 builders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can we start a coroutine?</a:t>
            </a:r>
          </a:p>
        </p:txBody>
      </p:sp>
    </p:spTree>
    <p:extLst>
      <p:ext uri="{BB962C8B-B14F-4D97-AF65-F5344CB8AC3E}">
        <p14:creationId xmlns:p14="http://schemas.microsoft.com/office/powerpoint/2010/main" val="49571596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 revisited</a:t>
            </a:r>
          </a:p>
        </p:txBody>
      </p:sp>
      <p:sp>
        <p:nvSpPr>
          <p:cNvPr id="7" name="Rectangle 6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1569720" y="3724481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suspend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09123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toy problem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48838" y="1766234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0" y="1674496"/>
            <a:ext cx="83362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(): Token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makes request for a token &amp; waits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returns result when received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9" name="Oval 8"/>
          <p:cNvSpPr/>
          <p:nvPr/>
        </p:nvSpPr>
        <p:spPr>
          <a:xfrm>
            <a:off x="1925960" y="1679395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0922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 revisited</a:t>
            </a:r>
          </a:p>
        </p:txBody>
      </p:sp>
      <p:sp>
        <p:nvSpPr>
          <p:cNvPr id="7" name="Rectangle 6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1569720" y="3724481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8779528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 revisited</a:t>
            </a:r>
          </a:p>
        </p:txBody>
      </p:sp>
      <p:sp>
        <p:nvSpPr>
          <p:cNvPr id="7" name="Rectangle 6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1569720" y="3724481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solidFill>
                  <a:schemeClr val="accent5"/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2529323" y="5619069"/>
            <a:ext cx="8460730" cy="78908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Error: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</a:rPr>
              <a:t>Suspend function '</a:t>
            </a:r>
            <a:r>
              <a:rPr lang="en-US" sz="2400" dirty="0" err="1">
                <a:solidFill>
                  <a:schemeClr val="tx1"/>
                </a:solidFill>
              </a:rPr>
              <a:t>requestToken</a:t>
            </a:r>
            <a:r>
              <a:rPr lang="en-US" sz="2400" dirty="0">
                <a:solidFill>
                  <a:schemeClr val="tx1"/>
                </a:solidFill>
              </a:rPr>
              <a:t>' should be called only from a coroutine or another suspend function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 flipV="1">
            <a:off x="5873857" y="4432515"/>
            <a:ext cx="697424" cy="1186554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01828280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 revisited</a:t>
            </a:r>
          </a:p>
        </p:txBody>
      </p:sp>
      <p:sp>
        <p:nvSpPr>
          <p:cNvPr id="7" name="Rectangle 6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1569720" y="3724481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solidFill>
                  <a:schemeClr val="accent5"/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Line Callout 1 4"/>
          <p:cNvSpPr/>
          <p:nvPr/>
        </p:nvSpPr>
        <p:spPr>
          <a:xfrm>
            <a:off x="6645777" y="2964481"/>
            <a:ext cx="3624846" cy="461665"/>
          </a:xfrm>
          <a:prstGeom prst="borderCallout1">
            <a:avLst>
              <a:gd name="adj1" fmla="val 71300"/>
              <a:gd name="adj2" fmla="val -473"/>
              <a:gd name="adj3" fmla="val 229709"/>
              <a:gd name="adj4" fmla="val -2167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Can </a:t>
            </a:r>
            <a:r>
              <a:rPr lang="en-US" sz="2400" i="1" dirty="0"/>
              <a:t>suspend</a:t>
            </a:r>
            <a:r>
              <a:rPr lang="en-US" sz="2400" dirty="0"/>
              <a:t> execution </a:t>
            </a:r>
          </a:p>
        </p:txBody>
      </p:sp>
    </p:spTree>
    <p:extLst>
      <p:ext uri="{BB962C8B-B14F-4D97-AF65-F5344CB8AC3E}">
        <p14:creationId xmlns:p14="http://schemas.microsoft.com/office/powerpoint/2010/main" val="177491607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 revisited</a:t>
            </a:r>
          </a:p>
        </p:txBody>
      </p:sp>
      <p:sp>
        <p:nvSpPr>
          <p:cNvPr id="7" name="Rectangle 6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1569720" y="3724481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solidFill>
                  <a:schemeClr val="accent5"/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Line Callout 1 4"/>
          <p:cNvSpPr/>
          <p:nvPr/>
        </p:nvSpPr>
        <p:spPr>
          <a:xfrm>
            <a:off x="6645777" y="2964481"/>
            <a:ext cx="3624846" cy="461665"/>
          </a:xfrm>
          <a:prstGeom prst="borderCallout1">
            <a:avLst>
              <a:gd name="adj1" fmla="val 71300"/>
              <a:gd name="adj2" fmla="val -473"/>
              <a:gd name="adj3" fmla="val 229709"/>
              <a:gd name="adj4" fmla="val -2167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Can </a:t>
            </a:r>
            <a:r>
              <a:rPr lang="en-US" sz="2400" i="1" dirty="0"/>
              <a:t>suspend</a:t>
            </a:r>
            <a:r>
              <a:rPr lang="en-US" sz="2400" dirty="0"/>
              <a:t> execution </a:t>
            </a:r>
          </a:p>
        </p:txBody>
      </p:sp>
      <p:sp>
        <p:nvSpPr>
          <p:cNvPr id="6" name="Line Callout 1 5"/>
          <p:cNvSpPr/>
          <p:nvPr/>
        </p:nvSpPr>
        <p:spPr>
          <a:xfrm>
            <a:off x="1133241" y="2964481"/>
            <a:ext cx="3779722" cy="461665"/>
          </a:xfrm>
          <a:prstGeom prst="borderCallout1">
            <a:avLst>
              <a:gd name="adj1" fmla="val 101513"/>
              <a:gd name="adj2" fmla="val 36840"/>
              <a:gd name="adj3" fmla="val 175996"/>
              <a:gd name="adj4" fmla="val 45566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 regular function </a:t>
            </a:r>
            <a:r>
              <a:rPr lang="en-US" sz="2400" i="1" dirty="0"/>
              <a:t>cannot</a:t>
            </a:r>
          </a:p>
        </p:txBody>
      </p:sp>
    </p:spTree>
    <p:extLst>
      <p:ext uri="{BB962C8B-B14F-4D97-AF65-F5344CB8AC3E}">
        <p14:creationId xmlns:p14="http://schemas.microsoft.com/office/powerpoint/2010/main" val="31916566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 revisited</a:t>
            </a:r>
          </a:p>
        </p:txBody>
      </p:sp>
      <p:sp>
        <p:nvSpPr>
          <p:cNvPr id="7" name="Rectangle 6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ectangle 8"/>
          <p:cNvSpPr/>
          <p:nvPr/>
        </p:nvSpPr>
        <p:spPr>
          <a:xfrm>
            <a:off x="1569720" y="3724481"/>
            <a:ext cx="990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solidFill>
                  <a:schemeClr val="accent5"/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Line Callout 1 4"/>
          <p:cNvSpPr/>
          <p:nvPr/>
        </p:nvSpPr>
        <p:spPr>
          <a:xfrm>
            <a:off x="6645777" y="2964481"/>
            <a:ext cx="3624846" cy="461665"/>
          </a:xfrm>
          <a:prstGeom prst="borderCallout1">
            <a:avLst>
              <a:gd name="adj1" fmla="val 71300"/>
              <a:gd name="adj2" fmla="val -473"/>
              <a:gd name="adj3" fmla="val 229709"/>
              <a:gd name="adj4" fmla="val -21670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Can </a:t>
            </a:r>
            <a:r>
              <a:rPr lang="en-US" sz="2400" i="1" dirty="0"/>
              <a:t>suspend</a:t>
            </a:r>
            <a:r>
              <a:rPr lang="en-US" sz="2400" dirty="0"/>
              <a:t> execution </a:t>
            </a:r>
          </a:p>
        </p:txBody>
      </p:sp>
      <p:sp>
        <p:nvSpPr>
          <p:cNvPr id="6" name="Line Callout 1 5"/>
          <p:cNvSpPr/>
          <p:nvPr/>
        </p:nvSpPr>
        <p:spPr>
          <a:xfrm>
            <a:off x="1133241" y="2964481"/>
            <a:ext cx="3779722" cy="461665"/>
          </a:xfrm>
          <a:prstGeom prst="borderCallout1">
            <a:avLst>
              <a:gd name="adj1" fmla="val 101513"/>
              <a:gd name="adj2" fmla="val 36840"/>
              <a:gd name="adj3" fmla="val 175996"/>
              <a:gd name="adj4" fmla="val 45566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 regular function </a:t>
            </a:r>
            <a:r>
              <a:rPr lang="en-US" sz="2400" i="1" dirty="0"/>
              <a:t>cannot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200" y="3761591"/>
            <a:ext cx="3288362" cy="19394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152108" y="5701030"/>
            <a:ext cx="38570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One cannot simply invoke a suspending function</a:t>
            </a:r>
          </a:p>
        </p:txBody>
      </p:sp>
    </p:spTree>
    <p:extLst>
      <p:ext uri="{BB962C8B-B14F-4D97-AF65-F5344CB8AC3E}">
        <p14:creationId xmlns:p14="http://schemas.microsoft.com/office/powerpoint/2010/main" val="195061467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</a:t>
            </a:r>
          </a:p>
        </p:txBody>
      </p:sp>
      <p:sp>
        <p:nvSpPr>
          <p:cNvPr id="4" name="Rectangle 3"/>
          <p:cNvSpPr/>
          <p:nvPr/>
        </p:nvSpPr>
        <p:spPr>
          <a:xfrm>
            <a:off x="1569720" y="3762462"/>
            <a:ext cx="990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ru-RU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i="1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launch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89329" y="1477476"/>
            <a:ext cx="6013342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>
                <a:solidFill>
                  <a:schemeClr val="bg2">
                    <a:lumMod val="75000"/>
                  </a:schemeClr>
                </a:solidFill>
                <a:sym typeface="Helvetica Light"/>
              </a:rPr>
              <a:t>c</a:t>
            </a: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oroutine builder</a:t>
            </a:r>
          </a:p>
        </p:txBody>
      </p:sp>
    </p:spTree>
    <p:extLst>
      <p:ext uri="{BB962C8B-B14F-4D97-AF65-F5344CB8AC3E}">
        <p14:creationId xmlns:p14="http://schemas.microsoft.com/office/powerpoint/2010/main" val="49548762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569720" y="3774549"/>
            <a:ext cx="990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launch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0651" y="2185442"/>
            <a:ext cx="3075709" cy="30710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20650" y="5331765"/>
            <a:ext cx="3063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Fire and forget!</a:t>
            </a:r>
          </a:p>
        </p:txBody>
      </p:sp>
      <p:sp>
        <p:nvSpPr>
          <p:cNvPr id="6" name="Line Callout 1 5"/>
          <p:cNvSpPr/>
          <p:nvPr/>
        </p:nvSpPr>
        <p:spPr>
          <a:xfrm>
            <a:off x="832831" y="2377360"/>
            <a:ext cx="5056525" cy="830997"/>
          </a:xfrm>
          <a:prstGeom prst="borderCallout1">
            <a:avLst>
              <a:gd name="adj1" fmla="val 108662"/>
              <a:gd name="adj2" fmla="val 20503"/>
              <a:gd name="adj3" fmla="val 209438"/>
              <a:gd name="adj4" fmla="val 30409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Returns immediately, coroutine works in </a:t>
            </a:r>
            <a:r>
              <a:rPr lang="en-US" sz="2400" b="1" dirty="0"/>
              <a:t>background thread pool</a:t>
            </a:r>
          </a:p>
        </p:txBody>
      </p:sp>
    </p:spTree>
    <p:extLst>
      <p:ext uri="{BB962C8B-B14F-4D97-AF65-F5344CB8AC3E}">
        <p14:creationId xmlns:p14="http://schemas.microsoft.com/office/powerpoint/2010/main" val="1866380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69720" y="3762462"/>
            <a:ext cx="990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launch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0825991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69720" y="3774549"/>
            <a:ext cx="990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launch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UI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Context</a:t>
            </a:r>
          </a:p>
        </p:txBody>
      </p:sp>
      <p:sp>
        <p:nvSpPr>
          <p:cNvPr id="5" name="Line Callout 1 4"/>
          <p:cNvSpPr/>
          <p:nvPr/>
        </p:nvSpPr>
        <p:spPr>
          <a:xfrm>
            <a:off x="3958445" y="2121731"/>
            <a:ext cx="3562595" cy="461665"/>
          </a:xfrm>
          <a:prstGeom prst="borderCallout1">
            <a:avLst>
              <a:gd name="adj1" fmla="val 133542"/>
              <a:gd name="adj2" fmla="val 25242"/>
              <a:gd name="adj3" fmla="val 425373"/>
              <a:gd name="adj4" fmla="val -7723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Just specify the context</a:t>
            </a:r>
          </a:p>
        </p:txBody>
      </p:sp>
    </p:spTree>
    <p:extLst>
      <p:ext uri="{BB962C8B-B14F-4D97-AF65-F5344CB8AC3E}">
        <p14:creationId xmlns:p14="http://schemas.microsoft.com/office/powerpoint/2010/main" val="4416548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69720" y="3774549"/>
            <a:ext cx="9906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launch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(UI)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sz="2000" b="1" dirty="0">
                <a:solidFill>
                  <a:schemeClr val="bg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Context</a:t>
            </a:r>
          </a:p>
        </p:txBody>
      </p:sp>
      <p:sp>
        <p:nvSpPr>
          <p:cNvPr id="6" name="Line Callout 1 5"/>
          <p:cNvSpPr/>
          <p:nvPr/>
        </p:nvSpPr>
        <p:spPr>
          <a:xfrm>
            <a:off x="5832025" y="6192928"/>
            <a:ext cx="5187270" cy="461665"/>
          </a:xfrm>
          <a:prstGeom prst="borderCallout1">
            <a:avLst>
              <a:gd name="adj1" fmla="val -20795"/>
              <a:gd name="adj2" fmla="val 28743"/>
              <a:gd name="adj3" fmla="val -207204"/>
              <a:gd name="adj4" fmla="val -5942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And it gets executed on </a:t>
            </a:r>
            <a:r>
              <a:rPr lang="en-US" sz="2400"/>
              <a:t>UI thread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07431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0" y="1674495"/>
            <a:ext cx="83058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(token: Token, item: Item): Post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sends item to the server &amp; waits 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return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</a:t>
            </a:r>
            <a:r>
              <a:rPr lang="en-US" sz="2000" i="1" dirty="0">
                <a:solidFill>
                  <a:srgbClr val="660E7A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returns resulting post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toy problem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48838" y="1766234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  <p:sp>
        <p:nvSpPr>
          <p:cNvPr id="9" name="Oval 8"/>
          <p:cNvSpPr/>
          <p:nvPr/>
        </p:nvSpPr>
        <p:spPr>
          <a:xfrm>
            <a:off x="1925960" y="1996411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01815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Where’s the magic of launch?</a:t>
            </a:r>
          </a:p>
        </p:txBody>
      </p:sp>
    </p:spTree>
    <p:extLst>
      <p:ext uri="{BB962C8B-B14F-4D97-AF65-F5344CB8AC3E}">
        <p14:creationId xmlns:p14="http://schemas.microsoft.com/office/powerpoint/2010/main" val="16671430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7999" y="2413338"/>
            <a:ext cx="848847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launch(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context: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CoroutineContext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DefaultDispatcher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block: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suspend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 -&gt; Unit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): Job {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Line Callout 1 8"/>
          <p:cNvSpPr/>
          <p:nvPr/>
        </p:nvSpPr>
        <p:spPr>
          <a:xfrm>
            <a:off x="2316279" y="1619250"/>
            <a:ext cx="2643180" cy="461665"/>
          </a:xfrm>
          <a:prstGeom prst="borderCallout1">
            <a:avLst>
              <a:gd name="adj1" fmla="val 101513"/>
              <a:gd name="adj2" fmla="val 36840"/>
              <a:gd name="adj3" fmla="val 175996"/>
              <a:gd name="adj4" fmla="val 45566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 regular function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64866525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7999" y="2413338"/>
            <a:ext cx="848847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launch(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context: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CoroutineContext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DefaultDispatcher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block: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suspend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 -&gt; Unit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): Job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251995" y="3450328"/>
            <a:ext cx="2335690" cy="32816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suspending lambda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2673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7999" y="2413338"/>
            <a:ext cx="848847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launch(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context: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CoroutineContext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DefaultDispatcher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block: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-&gt; Unit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): 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Job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98658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/ await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classic approach</a:t>
            </a:r>
          </a:p>
        </p:txBody>
      </p:sp>
    </p:spTree>
    <p:extLst>
      <p:ext uri="{BB962C8B-B14F-4D97-AF65-F5344CB8AC3E}">
        <p14:creationId xmlns:p14="http://schemas.microsoft.com/office/powerpoint/2010/main" val="83477756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Kotlin-way</a:t>
            </a:r>
          </a:p>
        </p:txBody>
      </p:sp>
      <p:sp>
        <p:nvSpPr>
          <p:cNvPr id="7" name="Rectangle 6"/>
          <p:cNvSpPr/>
          <p:nvPr/>
        </p:nvSpPr>
        <p:spPr>
          <a:xfrm>
            <a:off x="1569720" y="3724137"/>
            <a:ext cx="850392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(item: Item) {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</a:t>
            </a:r>
            <a:br>
              <a:rPr lang="en-US" sz="2000" b="1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" y="4412745"/>
            <a:ext cx="241300" cy="254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" y="4102041"/>
            <a:ext cx="241300" cy="254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suspend 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(post: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80884" y="3828495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59580187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569720" y="3724137"/>
            <a:ext cx="850392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Task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(Item item) {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();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item);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(post);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Classic-way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758293" y="3230088"/>
            <a:ext cx="801638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Line Callout 1 5"/>
          <p:cNvSpPr/>
          <p:nvPr/>
        </p:nvSpPr>
        <p:spPr>
          <a:xfrm>
            <a:off x="6605400" y="2751852"/>
            <a:ext cx="5434200" cy="830997"/>
          </a:xfrm>
          <a:prstGeom prst="borderCallout1">
            <a:avLst>
              <a:gd name="adj1" fmla="val 77912"/>
              <a:gd name="adj2" fmla="val -3091"/>
              <a:gd name="adj3" fmla="val 117636"/>
              <a:gd name="adj4" fmla="val -2261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C# approach to the same problem (also Python, TS, Dart, coming to JS)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Task&lt;Token&gt;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Task&lt;Post&gt; createPost(Token token, Item item)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void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80884" y="3828495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207336761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569720" y="3724137"/>
            <a:ext cx="850392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async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Task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 item) {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token =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();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post =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(token, item);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(post);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Classic-way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758293" y="3230088"/>
            <a:ext cx="801638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986773" y="3445940"/>
            <a:ext cx="2030681" cy="27552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mark with async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Task&lt;Token&gt;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Task&lt;Post&gt; createPost(Token token, Item item)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void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80884" y="3828495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201989950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569720" y="3724137"/>
            <a:ext cx="85039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Task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 item) {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 = </a:t>
            </a:r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await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();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post = </a:t>
            </a:r>
            <a:r>
              <a:rPr lang="en-US" sz="2000" b="1" dirty="0">
                <a:solidFill>
                  <a:srgbClr val="00006D"/>
                </a:solidFill>
                <a:highlight>
                  <a:srgbClr val="FFFF00"/>
                </a:highlight>
                <a:latin typeface="Menlo" charset="0"/>
              </a:rPr>
              <a:t>await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(token, item); </a:t>
            </a:r>
          </a:p>
          <a:p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(post);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Classic-way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758293" y="3230088"/>
            <a:ext cx="801638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465796" y="5598588"/>
            <a:ext cx="2711767" cy="28975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 await to suspend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 flipV="1">
            <a:off x="4779523" y="4669277"/>
            <a:ext cx="447796" cy="9060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Task&lt;Token&gt;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Task&lt;Post&gt; createPost(Token token, Item item)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void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80884" y="3828495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102947195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569720" y="3724137"/>
            <a:ext cx="850392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latin typeface="Menlo" charset="0"/>
              </a:rPr>
              <a:t>Task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postItem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(Item item) {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token =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();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post =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(token, item);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(post); </a:t>
            </a:r>
          </a:p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Classic-way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932948" y="3465261"/>
            <a:ext cx="1852945" cy="25887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returns a future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1569720" y="1656360"/>
            <a:ext cx="9723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Task&lt;Token&gt;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 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Task&lt;Post&gt; createPost(Token token, Item item)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void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(Post post)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80884" y="3828495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59353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0" y="1674495"/>
            <a:ext cx="874776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(): Token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  <a:b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createPost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(token: Token, item: Item): Post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</a:t>
            </a:r>
          </a:p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processPost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(post: Post) {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  <a:t>// does some local processing of result</a:t>
            </a:r>
            <a:br>
              <a:rPr lang="en-US" sz="2000" i="1" dirty="0">
                <a:solidFill>
                  <a:srgbClr val="808080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toy problem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48838" y="1766234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  <p:sp>
        <p:nvSpPr>
          <p:cNvPr id="10" name="Oval 9"/>
          <p:cNvSpPr/>
          <p:nvPr/>
        </p:nvSpPr>
        <p:spPr>
          <a:xfrm>
            <a:off x="1925960" y="2332614"/>
            <a:ext cx="360040" cy="36004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77580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 </a:t>
            </a:r>
            <a:r>
              <a:rPr lang="en-US" b="1" dirty="0"/>
              <a:t>await</a:t>
            </a:r>
            <a:r>
              <a:rPr lang="en-US" dirty="0"/>
              <a:t> keyword in Kotlin?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23565" y="1857815"/>
            <a:ext cx="37448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The problem </a:t>
            </a:r>
            <a:r>
              <a:rPr lang="en-US" sz="2800" b="1" u="sng"/>
              <a:t>with async</a:t>
            </a:r>
            <a:endParaRPr lang="en-US" sz="2800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2231755" y="2889125"/>
            <a:ext cx="370986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00652" y="2889125"/>
            <a:ext cx="4886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VALID</a:t>
            </a:r>
            <a:r>
              <a:rPr lang="en-US" sz="2000" dirty="0"/>
              <a:t> </a:t>
            </a:r>
            <a:r>
              <a:rPr lang="mr-IN" sz="2000" dirty="0"/>
              <a:t>–</a:t>
            </a:r>
            <a:r>
              <a:rPr lang="en-US" sz="2000" dirty="0"/>
              <a:t>&gt; produces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Task&lt;Token&gt;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31755" y="4115776"/>
            <a:ext cx="476340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requestToken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95160" y="4115776"/>
            <a:ext cx="4352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VALID</a:t>
            </a:r>
            <a:r>
              <a:rPr lang="en-US" sz="2000" dirty="0"/>
              <a:t> </a:t>
            </a:r>
            <a:r>
              <a:rPr lang="mr-IN" sz="2000" dirty="0"/>
              <a:t>–</a:t>
            </a:r>
            <a:r>
              <a:rPr lang="en-US" sz="2000" dirty="0"/>
              <a:t>&gt; produces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Token</a:t>
            </a:r>
          </a:p>
        </p:txBody>
      </p:sp>
      <p:sp>
        <p:nvSpPr>
          <p:cNvPr id="8" name="Line Callout 1 7"/>
          <p:cNvSpPr/>
          <p:nvPr/>
        </p:nvSpPr>
        <p:spPr>
          <a:xfrm>
            <a:off x="4223565" y="3441449"/>
            <a:ext cx="3526712" cy="400110"/>
          </a:xfrm>
          <a:prstGeom prst="borderCallout1">
            <a:avLst>
              <a:gd name="adj1" fmla="val 47045"/>
              <a:gd name="adj2" fmla="val -3091"/>
              <a:gd name="adj3" fmla="val -10448"/>
              <a:gd name="adj4" fmla="val -23115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concurrent behavior</a:t>
            </a:r>
          </a:p>
        </p:txBody>
      </p:sp>
      <p:sp>
        <p:nvSpPr>
          <p:cNvPr id="9" name="Line Callout 1 8"/>
          <p:cNvSpPr/>
          <p:nvPr/>
        </p:nvSpPr>
        <p:spPr>
          <a:xfrm>
            <a:off x="4223565" y="4651260"/>
            <a:ext cx="3526712" cy="400110"/>
          </a:xfrm>
          <a:prstGeom prst="borderCallout1">
            <a:avLst>
              <a:gd name="adj1" fmla="val 47045"/>
              <a:gd name="adj2" fmla="val -3091"/>
              <a:gd name="adj3" fmla="val -28454"/>
              <a:gd name="adj4" fmla="val -23115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sequential behavior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11101" y="2950447"/>
            <a:ext cx="689510" cy="24698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11101" y="4192338"/>
            <a:ext cx="689510" cy="24698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968436" y="3512066"/>
            <a:ext cx="1852945" cy="25887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default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2878393" y="5271485"/>
            <a:ext cx="6050861" cy="1104264"/>
            <a:chOff x="2878393" y="5271485"/>
            <a:chExt cx="6050861" cy="1104264"/>
          </a:xfrm>
        </p:grpSpPr>
        <p:sp>
          <p:nvSpPr>
            <p:cNvPr id="14" name="TextBox 13"/>
            <p:cNvSpPr txBox="1"/>
            <p:nvPr/>
          </p:nvSpPr>
          <p:spPr>
            <a:xfrm>
              <a:off x="2878393" y="5544752"/>
              <a:ext cx="5831166" cy="83099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400"/>
              </a:lvl1pPr>
            </a:lstStyle>
            <a:p>
              <a:pPr algn="ctr"/>
              <a:r>
                <a:rPr lang="en-US"/>
                <a:t>Concurrency is hard</a:t>
              </a:r>
              <a:br>
                <a:rPr lang="en-US"/>
              </a:br>
              <a:r>
                <a:rPr lang="en-US"/>
                <a:t>Concurrency </a:t>
              </a:r>
              <a:r>
                <a:rPr lang="en-US" dirty="0"/>
                <a:t>has to be explicit</a:t>
              </a:r>
            </a:p>
          </p:txBody>
        </p:sp>
        <p:sp>
          <p:nvSpPr>
            <p:cNvPr id="15" name="5-Point Star 14"/>
            <p:cNvSpPr/>
            <p:nvPr/>
          </p:nvSpPr>
          <p:spPr>
            <a:xfrm>
              <a:off x="8489867" y="5271485"/>
              <a:ext cx="439387" cy="427511"/>
            </a:xfrm>
            <a:prstGeom prst="star5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9929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/>
      <p:bldP spid="6" grpId="0" animBg="1"/>
      <p:bldP spid="7" grpId="0"/>
      <p:bldP spid="8" grpId="0" animBg="1"/>
      <p:bldP spid="9" grpId="0" animBg="1"/>
      <p:bldP spid="16" grpId="0" animBg="1"/>
      <p:bldP spid="17" grpId="0" animBg="1"/>
      <p:bldP spid="19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79608" y="1836517"/>
            <a:ext cx="78327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Kotlin </a:t>
            </a:r>
            <a:r>
              <a:rPr lang="en-US" sz="3600" b="1" dirty="0"/>
              <a:t>suspending functions </a:t>
            </a:r>
            <a:r>
              <a:rPr lang="en-US" sz="3600" dirty="0"/>
              <a:t>are designed to </a:t>
            </a:r>
            <a:r>
              <a:rPr lang="en-US" sz="3600"/>
              <a:t>imitate </a:t>
            </a:r>
            <a:r>
              <a:rPr lang="en-US" sz="3600" u="sng"/>
              <a:t>sequential</a:t>
            </a:r>
            <a:r>
              <a:rPr lang="en-US" sz="3600" dirty="0"/>
              <a:t> </a:t>
            </a:r>
            <a:r>
              <a:rPr lang="en-US" sz="3600"/>
              <a:t>behavior </a:t>
            </a:r>
            <a:br>
              <a:rPr lang="en-US" sz="3600" dirty="0"/>
            </a:br>
            <a:r>
              <a:rPr lang="en-US" sz="3600" i="1" dirty="0"/>
              <a:t>by default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878393" y="5271485"/>
            <a:ext cx="6050861" cy="1104264"/>
            <a:chOff x="2878393" y="5271485"/>
            <a:chExt cx="6050861" cy="1104264"/>
          </a:xfrm>
        </p:grpSpPr>
        <p:sp>
          <p:nvSpPr>
            <p:cNvPr id="7" name="TextBox 6"/>
            <p:cNvSpPr txBox="1"/>
            <p:nvPr/>
          </p:nvSpPr>
          <p:spPr>
            <a:xfrm>
              <a:off x="2878393" y="5544752"/>
              <a:ext cx="5831166" cy="83099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400"/>
              </a:lvl1pPr>
            </a:lstStyle>
            <a:p>
              <a:pPr algn="ctr"/>
              <a:r>
                <a:rPr lang="en-US"/>
                <a:t>Concurrency is hard</a:t>
              </a:r>
              <a:br>
                <a:rPr lang="en-US"/>
              </a:br>
              <a:r>
                <a:rPr lang="en-US"/>
                <a:t>Concurrency </a:t>
              </a:r>
              <a:r>
                <a:rPr lang="en-US" dirty="0"/>
                <a:t>has to be explicit</a:t>
              </a:r>
            </a:p>
          </p:txBody>
        </p:sp>
        <p:sp>
          <p:nvSpPr>
            <p:cNvPr id="8" name="5-Point Star 7"/>
            <p:cNvSpPr/>
            <p:nvPr/>
          </p:nvSpPr>
          <p:spPr>
            <a:xfrm>
              <a:off x="8489867" y="5271485"/>
              <a:ext cx="439387" cy="427511"/>
            </a:xfrm>
            <a:prstGeom prst="star5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820570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approach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Concurrency where you need it</a:t>
            </a:r>
          </a:p>
        </p:txBody>
      </p:sp>
    </p:spTree>
    <p:extLst>
      <p:ext uri="{BB962C8B-B14F-4D97-AF65-F5344CB8AC3E}">
        <p14:creationId xmlns:p14="http://schemas.microsoft.com/office/powerpoint/2010/main" val="44952960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Use-case for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Task&lt;Image&gt;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(String name) { </a:t>
            </a:r>
            <a:r>
              <a:rPr lang="mr-IN" sz="2000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} 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39653386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Use-case for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2120" y="3509757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promise1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(name1);</a:t>
            </a:r>
          </a:p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promise2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(name2);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Task&lt;Image&gt;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49838" y="3509757"/>
            <a:ext cx="3325091" cy="83099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US" dirty="0"/>
              <a:t>Start multiple operations </a:t>
            </a:r>
            <a:r>
              <a:rPr lang="en-US" b="1" dirty="0"/>
              <a:t>concurrently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90284518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Use-case for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2120" y="3509757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promise1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(name1);</a:t>
            </a: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promise2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(name2);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22120" y="4611798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image1 =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promise1;</a:t>
            </a:r>
          </a:p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image2 =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promise2;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Task&lt;Image&gt;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96053" y="4765686"/>
            <a:ext cx="3325091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US" dirty="0"/>
              <a:t>and then wait for them</a:t>
            </a:r>
            <a:endParaRPr lang="en-US" b="1" dirty="0"/>
          </a:p>
        </p:txBody>
      </p:sp>
      <p:sp>
        <p:nvSpPr>
          <p:cNvPr id="9" name="Rounded Rectangle 8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214707504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Use-case for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22120" y="5713839"/>
            <a:ext cx="705612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result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combineImages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(image1, image2);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22120" y="3509757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promise1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(name1);</a:t>
            </a:r>
          </a:p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promise2 =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(name2);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22120" y="4611798"/>
            <a:ext cx="667393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image1 =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promise1;</a:t>
            </a:r>
          </a:p>
          <a:p>
            <a:r>
              <a:rPr lang="en-US" sz="2000" b="1" dirty="0" err="1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image2 = </a:t>
            </a:r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promise2;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22120" y="2242458"/>
            <a:ext cx="1016508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Task&lt;Image&gt;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(String name) { </a:t>
            </a:r>
            <a:r>
              <a:rPr lang="mr-IN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} 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172259438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</a:t>
            </a:r>
            <a:r>
              <a:rPr lang="en-US" dirty="0" err="1"/>
              <a:t>async</a:t>
            </a:r>
            <a:r>
              <a:rPr lang="en-US" dirty="0"/>
              <a:t> function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(name: String): Deferred&lt;Image&gt; = </a:t>
            </a:r>
          </a:p>
          <a:p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141683390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</a:t>
            </a:r>
            <a:r>
              <a:rPr lang="en-US" dirty="0" err="1"/>
              <a:t>async</a:t>
            </a:r>
            <a:r>
              <a:rPr lang="en-US" dirty="0"/>
              <a:t> function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(name: String): Deferred&lt;Image&gt; = </a:t>
            </a:r>
          </a:p>
          <a:p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Line Callout 1 5"/>
          <p:cNvSpPr/>
          <p:nvPr/>
        </p:nvSpPr>
        <p:spPr>
          <a:xfrm>
            <a:off x="2285282" y="1515997"/>
            <a:ext cx="2643180" cy="461665"/>
          </a:xfrm>
          <a:prstGeom prst="borderCallout1">
            <a:avLst>
              <a:gd name="adj1" fmla="val 111584"/>
              <a:gd name="adj2" fmla="val 8695"/>
              <a:gd name="adj3" fmla="val 172639"/>
              <a:gd name="adj4" fmla="val -1928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 regular function</a:t>
            </a:r>
            <a:endParaRPr lang="en-US" sz="2400" i="1" dirty="0"/>
          </a:p>
        </p:txBody>
      </p:sp>
      <p:sp>
        <p:nvSpPr>
          <p:cNvPr id="7" name="Rounded Rectangle 6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142883062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Kotlin </a:t>
            </a:r>
            <a:r>
              <a:rPr lang="en-US" dirty="0" err="1"/>
              <a:t>async</a:t>
            </a:r>
            <a:r>
              <a:rPr lang="en-US" dirty="0"/>
              <a:t> function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22120" y="2242458"/>
            <a:ext cx="1016508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fun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loadImageAsync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(name: String):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Deferred&lt;Image&gt;</a:t>
            </a:r>
            <a:r>
              <a:rPr lang="en-US" sz="2000" dirty="0">
                <a:solidFill>
                  <a:schemeClr val="bg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= </a:t>
            </a:r>
          </a:p>
          <a:p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i="1" dirty="0" err="1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{ </a:t>
            </a:r>
            <a:r>
              <a:rPr lang="mr-IN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sz="2000" i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Line Callout 1 5"/>
          <p:cNvSpPr/>
          <p:nvPr/>
        </p:nvSpPr>
        <p:spPr>
          <a:xfrm>
            <a:off x="7696200" y="1551716"/>
            <a:ext cx="3368444" cy="461665"/>
          </a:xfrm>
          <a:prstGeom prst="borderCallout1">
            <a:avLst>
              <a:gd name="adj1" fmla="val 96314"/>
              <a:gd name="adj2" fmla="val -1488"/>
              <a:gd name="adj3" fmla="val 155155"/>
              <a:gd name="adj4" fmla="val -6589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Kotlin’s</a:t>
            </a:r>
            <a:r>
              <a:rPr lang="en-US" sz="2400" dirty="0"/>
              <a:t> future type</a:t>
            </a:r>
            <a:endParaRPr lang="en-US" sz="2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660114" y="2334092"/>
            <a:ext cx="748146" cy="2168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Kotlin</a:t>
            </a:r>
          </a:p>
        </p:txBody>
      </p:sp>
    </p:spTree>
    <p:extLst>
      <p:ext uri="{BB962C8B-B14F-4D97-AF65-F5344CB8AC3E}">
        <p14:creationId xmlns:p14="http://schemas.microsoft.com/office/powerpoint/2010/main" val="1194207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11656</TotalTime>
  <Words>3312</Words>
  <Application>Microsoft Macintosh PowerPoint</Application>
  <PresentationFormat>Widescreen</PresentationFormat>
  <Paragraphs>714</Paragraphs>
  <Slides>165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165</vt:i4>
      </vt:variant>
    </vt:vector>
  </HeadingPairs>
  <TitlesOfParts>
    <vt:vector size="172" baseType="lpstr">
      <vt:lpstr>Arial</vt:lpstr>
      <vt:lpstr>Calibri</vt:lpstr>
      <vt:lpstr>Calibri Light</vt:lpstr>
      <vt:lpstr>Helvetica Light</vt:lpstr>
      <vt:lpstr>Mangal</vt:lpstr>
      <vt:lpstr>Menlo</vt:lpstr>
      <vt:lpstr>Office Theme</vt:lpstr>
      <vt:lpstr>Kotlin Coroutines</vt:lpstr>
      <vt:lpstr>Speaker: Roman Elizarov</vt:lpstr>
      <vt:lpstr>PowerPoint Presentation</vt:lpstr>
      <vt:lpstr>History</vt:lpstr>
      <vt:lpstr>Asynchronous Programming</vt:lpstr>
      <vt:lpstr>PowerPoint Presentation</vt:lpstr>
      <vt:lpstr>A toy problem</vt:lpstr>
      <vt:lpstr>A toy problem</vt:lpstr>
      <vt:lpstr>A toy problem</vt:lpstr>
      <vt:lpstr>A toy problem</vt:lpstr>
      <vt:lpstr>Threads</vt:lpstr>
      <vt:lpstr>How many threads we can have?</vt:lpstr>
      <vt:lpstr>How many threads we can have?</vt:lpstr>
      <vt:lpstr>How many threads we can have?</vt:lpstr>
      <vt:lpstr>How many threads we can have?</vt:lpstr>
      <vt:lpstr>Callbacks to the rescue</vt:lpstr>
      <vt:lpstr>Callbacks: before</vt:lpstr>
      <vt:lpstr>Callbacks: after</vt:lpstr>
      <vt:lpstr>Callbacks: before</vt:lpstr>
      <vt:lpstr>Callbacks: after</vt:lpstr>
      <vt:lpstr>Callbacks: before</vt:lpstr>
      <vt:lpstr>Callbacks: after</vt:lpstr>
      <vt:lpstr>Futures/Promises/Rx  to the rescue</vt:lpstr>
      <vt:lpstr>Futures: before</vt:lpstr>
      <vt:lpstr>Futures: after</vt:lpstr>
      <vt:lpstr>Futures: before</vt:lpstr>
      <vt:lpstr>Futures: after</vt:lpstr>
      <vt:lpstr>Futures: before</vt:lpstr>
      <vt:lpstr>Futures: after</vt:lpstr>
      <vt:lpstr>Futures: after</vt:lpstr>
      <vt:lpstr>Kotlin coroutines to the rescue</vt:lpstr>
      <vt:lpstr>Coroutines: before</vt:lpstr>
      <vt:lpstr>Coroutines: after</vt:lpstr>
      <vt:lpstr>Coroutines: before</vt:lpstr>
      <vt:lpstr>Coroutines: after</vt:lpstr>
      <vt:lpstr>Coroutines: before</vt:lpstr>
      <vt:lpstr>Coroutines: after</vt:lpstr>
      <vt:lpstr>Coroutines: after</vt:lpstr>
      <vt:lpstr>Coroutines: after</vt:lpstr>
      <vt:lpstr>Bonus features</vt:lpstr>
      <vt:lpstr>Bonus features</vt:lpstr>
      <vt:lpstr>Bonus features</vt:lpstr>
      <vt:lpstr>Bonus features</vt:lpstr>
      <vt:lpstr>How does it work?</vt:lpstr>
      <vt:lpstr>Kotlin suspending functions</vt:lpstr>
      <vt:lpstr>Kotlin suspending functions</vt:lpstr>
      <vt:lpstr>Kotlin suspending functions</vt:lpstr>
      <vt:lpstr>Kotlin suspending functions</vt:lpstr>
      <vt:lpstr>Kotlin suspending functions</vt:lpstr>
      <vt:lpstr>Code with suspension points</vt:lpstr>
      <vt:lpstr>Code with suspension points</vt:lpstr>
      <vt:lpstr>Integration</vt:lpstr>
      <vt:lpstr>Retrofit async</vt:lpstr>
      <vt:lpstr>PowerPoint Presentation</vt:lpstr>
      <vt:lpstr>PowerPoint Presentation</vt:lpstr>
      <vt:lpstr>PowerPoint Presentation</vt:lpstr>
      <vt:lpstr>Callbacks everywhere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Install callback</vt:lpstr>
      <vt:lpstr>Install callback</vt:lpstr>
      <vt:lpstr>Analyze response</vt:lpstr>
      <vt:lpstr>Analyze response</vt:lpstr>
      <vt:lpstr>Out-of-the box integrations</vt:lpstr>
      <vt:lpstr>Coroutine builders</vt:lpstr>
      <vt:lpstr>Coroutines revisited</vt:lpstr>
      <vt:lpstr>Coroutines revisited</vt:lpstr>
      <vt:lpstr>Coroutines revisited</vt:lpstr>
      <vt:lpstr>Coroutines revisited</vt:lpstr>
      <vt:lpstr>Coroutines revisited</vt:lpstr>
      <vt:lpstr>Coroutines revisited</vt:lpstr>
      <vt:lpstr>Launch</vt:lpstr>
      <vt:lpstr>PowerPoint Presentation</vt:lpstr>
      <vt:lpstr>PowerPoint Presentation</vt:lpstr>
      <vt:lpstr>UI Context</vt:lpstr>
      <vt:lpstr>UI Context</vt:lpstr>
      <vt:lpstr>Where’s the magic of launch?</vt:lpstr>
      <vt:lpstr>PowerPoint Presentation</vt:lpstr>
      <vt:lpstr>PowerPoint Presentation</vt:lpstr>
      <vt:lpstr>PowerPoint Presentation</vt:lpstr>
      <vt:lpstr>async / await</vt:lpstr>
      <vt:lpstr>Kotlin-way</vt:lpstr>
      <vt:lpstr>Classic-way</vt:lpstr>
      <vt:lpstr>Classic-way</vt:lpstr>
      <vt:lpstr>Classic-way</vt:lpstr>
      <vt:lpstr>Classic-way</vt:lpstr>
      <vt:lpstr>Why no await keyword in Kotlin?</vt:lpstr>
      <vt:lpstr>PowerPoint Presentation</vt:lpstr>
      <vt:lpstr>Kotlin approach to async</vt:lpstr>
      <vt:lpstr>Use-case for async</vt:lpstr>
      <vt:lpstr>Use-case for async</vt:lpstr>
      <vt:lpstr>Use-case for async</vt:lpstr>
      <vt:lpstr>Use-case for async</vt:lpstr>
      <vt:lpstr>Kotlin async function</vt:lpstr>
      <vt:lpstr>Kotlin async function</vt:lpstr>
      <vt:lpstr>Kotlin async function</vt:lpstr>
      <vt:lpstr>Kotlin async function</vt:lpstr>
      <vt:lpstr>Kotlin async function</vt:lpstr>
      <vt:lpstr>Kotlin async function</vt:lpstr>
      <vt:lpstr>Kotlin async function</vt:lpstr>
      <vt:lpstr>Using async function when needed</vt:lpstr>
      <vt:lpstr>Using async function when needed</vt:lpstr>
      <vt:lpstr>Using async function when needed</vt:lpstr>
      <vt:lpstr>Using async function when needed</vt:lpstr>
      <vt:lpstr>Using async function when needed</vt:lpstr>
      <vt:lpstr>Kotlin approach to async</vt:lpstr>
      <vt:lpstr>What are coroutines conceptually?</vt:lpstr>
      <vt:lpstr>What are coroutines conceptually?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Java interop</vt:lpstr>
      <vt:lpstr>Java interop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Beyond asynchronous code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Fibonacci sequence</vt:lpstr>
      <vt:lpstr>Communicating Sequential Processes (CSP)</vt:lpstr>
      <vt:lpstr>Shared Mutable State</vt:lpstr>
      <vt:lpstr>Concurrent Fibonacci sequence</vt:lpstr>
      <vt:lpstr>Concurrent Fibonacci sequence</vt:lpstr>
      <vt:lpstr>Concurrent Fibonacci sequence</vt:lpstr>
      <vt:lpstr>Concurrent Fibonacci sequence</vt:lpstr>
      <vt:lpstr>Concurrent Fibonacci sequence</vt:lpstr>
      <vt:lpstr>Library vs Language</vt:lpstr>
      <vt:lpstr>Classic async</vt:lpstr>
      <vt:lpstr>Kotlin coroutines</vt:lpstr>
      <vt:lpstr>Kotlin coroutines</vt:lpstr>
      <vt:lpstr>Kotlin coroutines</vt:lpstr>
      <vt:lpstr>There is more</vt:lpstr>
      <vt:lpstr>Thank you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Kotlin Coroutines</dc:title>
  <dc:creator>Roman Elizarov</dc:creator>
  <cp:lastModifiedBy>Roman Elizarov</cp:lastModifiedBy>
  <cp:revision>339</cp:revision>
  <cp:lastPrinted>2018-04-22T05:43:09Z</cp:lastPrinted>
  <dcterms:created xsi:type="dcterms:W3CDTF">2017-06-06T14:23:48Z</dcterms:created>
  <dcterms:modified xsi:type="dcterms:W3CDTF">2018-04-22T05:49:11Z</dcterms:modified>
</cp:coreProperties>
</file>

<file path=docProps/thumbnail.jpeg>
</file>